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3" r:id="rId2"/>
  </p:sldMasterIdLst>
  <p:notesMasterIdLst>
    <p:notesMasterId r:id="rId18"/>
  </p:notesMasterIdLst>
  <p:sldIdLst>
    <p:sldId id="261" r:id="rId3"/>
    <p:sldId id="256" r:id="rId4"/>
    <p:sldId id="403" r:id="rId5"/>
    <p:sldId id="405" r:id="rId6"/>
    <p:sldId id="258" r:id="rId7"/>
    <p:sldId id="386" r:id="rId8"/>
    <p:sldId id="410" r:id="rId9"/>
    <p:sldId id="330" r:id="rId10"/>
    <p:sldId id="420" r:id="rId11"/>
    <p:sldId id="411" r:id="rId12"/>
    <p:sldId id="412" r:id="rId13"/>
    <p:sldId id="408" r:id="rId14"/>
    <p:sldId id="419" r:id="rId15"/>
    <p:sldId id="271" r:id="rId16"/>
    <p:sldId id="3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CCFF"/>
    <a:srgbClr val="00FFFF"/>
    <a:srgbClr val="FF9966"/>
    <a:srgbClr val="FF9900"/>
    <a:srgbClr val="FFCCCC"/>
    <a:srgbClr val="FFCC99"/>
    <a:srgbClr val="CCDCC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250" autoAdjust="0"/>
  </p:normalViewPr>
  <p:slideViewPr>
    <p:cSldViewPr snapToGrid="0">
      <p:cViewPr varScale="1">
        <p:scale>
          <a:sx n="72" d="100"/>
          <a:sy n="72" d="100"/>
        </p:scale>
        <p:origin x="632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FEAF0-E720-41BA-BB96-5D669CE9B0A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CBBD-93B3-408F-BA9D-5266568D0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不同：一个家族   年代少，但却是士师记的答案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00B050"/>
                </a:solidFill>
              </a:rPr>
              <a:t>士师记 </a:t>
            </a:r>
            <a:r>
              <a:rPr lang="en-US" altLang="zh-CN" sz="1200" b="1" dirty="0">
                <a:solidFill>
                  <a:srgbClr val="00B050"/>
                </a:solidFill>
              </a:rPr>
              <a:t>+ </a:t>
            </a:r>
            <a:r>
              <a:rPr lang="zh-CN" altLang="en-US" sz="1200" b="1" dirty="0">
                <a:solidFill>
                  <a:srgbClr val="00B050"/>
                </a:solidFill>
              </a:rPr>
              <a:t>路得记</a:t>
            </a:r>
            <a:r>
              <a:rPr lang="en-US" altLang="zh-CN" sz="1200" b="1" dirty="0">
                <a:solidFill>
                  <a:srgbClr val="00B050"/>
                </a:solidFill>
              </a:rPr>
              <a:t>=</a:t>
            </a:r>
            <a:r>
              <a:rPr lang="zh-CN" altLang="en-US" sz="1200" b="1" dirty="0">
                <a:solidFill>
                  <a:srgbClr val="00B050"/>
                </a:solidFill>
              </a:rPr>
              <a:t>一卷书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4DFAA-282B-4385-8581-1B78157CB7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CN" dirty="0"/>
              <a:t>11</a:t>
            </a:r>
            <a:r>
              <a:rPr lang="zh-CN" altLang="en-US" dirty="0"/>
              <a:t>章 </a:t>
            </a:r>
            <a:r>
              <a:rPr lang="en-CA" altLang="zh-CN" dirty="0"/>
              <a:t>1-2 </a:t>
            </a:r>
            <a:r>
              <a:rPr lang="zh-CN" altLang="en-US" dirty="0"/>
              <a:t>典型的：饱暖思淫欲、</a:t>
            </a:r>
            <a:endParaRPr lang="en-CA" altLang="zh-CN" dirty="0"/>
          </a:p>
          <a:p>
            <a:r>
              <a:rPr lang="en-CA" altLang="zh-CN" dirty="0"/>
              <a:t>       8</a:t>
            </a:r>
            <a:r>
              <a:rPr lang="zh-CN" altLang="en-US" dirty="0"/>
              <a:t>以为不足，</a:t>
            </a:r>
            <a:endParaRPr lang="en-CA" altLang="zh-CN" dirty="0"/>
          </a:p>
          <a:p>
            <a:r>
              <a:rPr lang="en-CA" altLang="zh-CN" dirty="0"/>
              <a:t> 9</a:t>
            </a:r>
            <a:r>
              <a:rPr lang="zh-CN" altLang="en-US" dirty="0"/>
              <a:t>藐视耶和华的命令，行他眼中看为恶的事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惩罚</a:t>
            </a:r>
            <a:r>
              <a:rPr lang="en-CA" altLang="zh-CN" dirty="0"/>
              <a:t>-</a:t>
            </a:r>
            <a:r>
              <a:rPr lang="zh-CN" altLang="en-US" dirty="0"/>
              <a:t>丧子，之后家</a:t>
            </a:r>
            <a:endParaRPr lang="en-CA" altLang="zh-CN" dirty="0"/>
          </a:p>
          <a:p>
            <a:r>
              <a:rPr lang="en-CA" dirty="0"/>
              <a:t>12</a:t>
            </a:r>
            <a:r>
              <a:rPr lang="zh-CN" altLang="en-US" dirty="0"/>
              <a:t>章 所罗门</a:t>
            </a:r>
            <a:r>
              <a:rPr lang="en-CA" altLang="zh-CN" dirty="0"/>
              <a:t>=</a:t>
            </a:r>
            <a:r>
              <a:rPr lang="zh-CN" altLang="en-US" dirty="0"/>
              <a:t>平安</a:t>
            </a:r>
            <a:endParaRPr lang="en-CA" altLang="zh-CN" dirty="0"/>
          </a:p>
          <a:p>
            <a:r>
              <a:rPr lang="zh-CN" altLang="en-US" dirty="0"/>
              <a:t>耶底底亚</a:t>
            </a:r>
            <a:r>
              <a:rPr lang="en-CA" altLang="zh-CN" dirty="0"/>
              <a:t>=</a:t>
            </a:r>
            <a:r>
              <a:rPr lang="zh-CN" altLang="en-US" dirty="0"/>
              <a:t>耶和华挚爱的</a:t>
            </a:r>
            <a:endParaRPr lang="en-CA" altLang="zh-CN" dirty="0"/>
          </a:p>
          <a:p>
            <a:endParaRPr lang="en-CA" dirty="0"/>
          </a:p>
          <a:p>
            <a:r>
              <a:rPr lang="en-CA" dirty="0"/>
              <a:t>13</a:t>
            </a:r>
            <a:r>
              <a:rPr lang="zh-CN" altLang="en-US" dirty="0"/>
              <a:t>章 管教无方，灵里糊涂，暗嫩</a:t>
            </a:r>
            <a:r>
              <a:rPr lang="en-CA" altLang="zh-CN" dirty="0"/>
              <a:t>----</a:t>
            </a:r>
            <a:r>
              <a:rPr lang="zh-CN" altLang="en-US" dirty="0"/>
              <a:t>邪淫意念，看不出来？</a:t>
            </a:r>
            <a:endParaRPr lang="en-CA" altLang="zh-CN" dirty="0"/>
          </a:p>
          <a:p>
            <a:r>
              <a:rPr lang="zh-CN" altLang="en-US" dirty="0"/>
              <a:t>犯罪之后也不管教他，对女儿似乎也没有安慰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押沙龙 心机很深</a:t>
            </a:r>
            <a:r>
              <a:rPr lang="en-CA" altLang="zh-CN" dirty="0"/>
              <a:t>2</a:t>
            </a:r>
            <a:r>
              <a:rPr lang="zh-CN" altLang="en-US" dirty="0"/>
              <a:t>年后，才报仇</a:t>
            </a:r>
            <a:r>
              <a:rPr lang="en-CA" altLang="zh-CN" dirty="0"/>
              <a:t>----</a:t>
            </a:r>
            <a:r>
              <a:rPr lang="zh-CN" altLang="en-US" dirty="0"/>
              <a:t>大卫还是糊涂，</a:t>
            </a:r>
            <a:endParaRPr lang="en-CA" altLang="zh-CN" dirty="0"/>
          </a:p>
          <a:p>
            <a:r>
              <a:rPr lang="zh-CN" altLang="en-US" dirty="0"/>
              <a:t>杀人后，也没管教惩罚，甚至放纵，</a:t>
            </a:r>
            <a:endParaRPr lang="en-CA" altLang="zh-CN" dirty="0"/>
          </a:p>
          <a:p>
            <a:r>
              <a:rPr lang="en-CA" altLang="zh-CN" dirty="0"/>
              <a:t>39</a:t>
            </a:r>
            <a:r>
              <a:rPr lang="zh-CN" altLang="en-US" dirty="0"/>
              <a:t>，暗嫰死了，也忧伤了三年</a:t>
            </a:r>
            <a:endParaRPr lang="en-CA" altLang="zh-CN" dirty="0"/>
          </a:p>
          <a:p>
            <a:r>
              <a:rPr lang="zh-CN" altLang="en-US" dirty="0"/>
              <a:t>之后，又想念押沙龙了，</a:t>
            </a:r>
            <a:endParaRPr lang="en-CA" altLang="zh-CN" dirty="0"/>
          </a:p>
          <a:p>
            <a:endParaRPr lang="en-CA" altLang="zh-CN" dirty="0"/>
          </a:p>
          <a:p>
            <a:endParaRPr lang="en-CA" altLang="zh-CN" dirty="0"/>
          </a:p>
          <a:p>
            <a:r>
              <a:rPr lang="en-CA" altLang="zh-CN" b="1" dirty="0"/>
              <a:t>14</a:t>
            </a:r>
            <a:r>
              <a:rPr lang="zh-CN" altLang="en-US" b="1" dirty="0"/>
              <a:t>章，让他回来，</a:t>
            </a:r>
            <a:endParaRPr lang="en-CA" altLang="zh-CN" b="1" dirty="0"/>
          </a:p>
          <a:p>
            <a:r>
              <a:rPr lang="en-CA" altLang="zh-CN" dirty="0"/>
              <a:t>25-26 </a:t>
            </a:r>
            <a:r>
              <a:rPr lang="zh-CN" altLang="en-US" dirty="0"/>
              <a:t>外表，内心</a:t>
            </a:r>
            <a:r>
              <a:rPr lang="en-CA" altLang="zh-CN" dirty="0"/>
              <a:t>=</a:t>
            </a:r>
            <a:r>
              <a:rPr lang="zh-CN" altLang="en-US" dirty="0"/>
              <a:t>狠毒、野心、阴谋、政治权术</a:t>
            </a:r>
            <a:r>
              <a:rPr lang="en-CA" altLang="zh-CN" dirty="0"/>
              <a:t>……</a:t>
            </a:r>
          </a:p>
          <a:p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/>
              <a:t>15</a:t>
            </a:r>
            <a:r>
              <a:rPr lang="zh-CN" altLang="en-US" sz="1200" b="1" spc="0" dirty="0">
                <a:effectLst/>
              </a:rPr>
              <a:t>章 养虎为患</a:t>
            </a:r>
            <a:r>
              <a:rPr lang="zh-CN" altLang="en-US" sz="1200" spc="0" dirty="0">
                <a:effectLst/>
              </a:rPr>
              <a:t>，押沙龙反叛  其实大卫有 两个儿子造反</a:t>
            </a:r>
            <a:r>
              <a:rPr lang="en-CA" altLang="zh-CN" sz="1200" spc="0" dirty="0">
                <a:effectLst/>
              </a:rPr>
              <a:t>-</a:t>
            </a:r>
            <a:r>
              <a:rPr lang="zh-CN" altLang="en-US" sz="1200" spc="0" dirty="0">
                <a:effectLst/>
              </a:rPr>
              <a:t>王上</a:t>
            </a:r>
            <a:r>
              <a:rPr lang="en-CA" altLang="zh-CN" sz="1200" spc="0" dirty="0">
                <a:effectLst/>
              </a:rPr>
              <a:t>1</a:t>
            </a:r>
            <a:r>
              <a:rPr lang="zh-CN" altLang="en-US" sz="1200" spc="0" dirty="0">
                <a:effectLst/>
              </a:rPr>
              <a:t>章  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个人失败、家庭失败、国家失败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</a:rPr>
              <a:t>15:25-26   </a:t>
            </a:r>
            <a:r>
              <a:rPr lang="zh-CN" altLang="en-US" sz="1200" b="1" spc="0" dirty="0">
                <a:effectLst/>
              </a:rPr>
              <a:t>顺服，谦卑，依靠</a:t>
            </a:r>
            <a:r>
              <a:rPr lang="en-CA" altLang="zh-CN" sz="1200" b="1" spc="0" dirty="0">
                <a:effectLst/>
              </a:rPr>
              <a:t>====</a:t>
            </a:r>
            <a:r>
              <a:rPr lang="zh-CN" altLang="en-US" sz="1200" b="1" spc="0" dirty="0">
                <a:effectLst/>
              </a:rPr>
              <a:t>自由</a:t>
            </a:r>
            <a:endParaRPr lang="en-CA" altLang="zh-CN" sz="1200" b="1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</a:rPr>
              <a:t>30-32 </a:t>
            </a:r>
            <a:r>
              <a:rPr lang="zh-CN" altLang="en-US" sz="1200" b="1" spc="0" dirty="0">
                <a:effectLst/>
              </a:rPr>
              <a:t>敬拜神的地方，没有埋怨、</a:t>
            </a:r>
            <a:endParaRPr lang="en-CA" altLang="zh-CN" sz="1200" b="1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16</a:t>
            </a:r>
            <a:r>
              <a:rPr lang="zh-CN" altLang="en-US" sz="1200" spc="0" dirty="0">
                <a:effectLst/>
              </a:rPr>
              <a:t>章 困苦中、灵里疲乏、软弱，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一向精明的他，却轻信管家谗言，犯糊涂做决定把米非波设产业给了管家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祭司撒督、亚比亚他、户筛</a:t>
            </a:r>
            <a:r>
              <a:rPr lang="en-CA" altLang="zh-CN" sz="1200" spc="0" dirty="0">
                <a:effectLst/>
              </a:rPr>
              <a:t>-</a:t>
            </a:r>
            <a:r>
              <a:rPr lang="zh-CN" altLang="en-US" sz="1200" spc="0" dirty="0">
                <a:effectLst/>
              </a:rPr>
              <a:t>卧底、将领约押，上下齐心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15:27-29----</a:t>
            </a:r>
          </a:p>
          <a:p>
            <a:endParaRPr lang="en-CA" altLang="zh-CN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21:1-14	 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三（七）年的饥荒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目的在于？</a:t>
            </a:r>
            <a:r>
              <a:rPr lang="en-CA" altLang="zh-CN" sz="12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v.1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r>
              <a:rPr lang="zh-CN" altLang="en-US" dirty="0"/>
              <a:t>守信用，基遍人守信用，不贪财、不无理</a:t>
            </a:r>
            <a:endParaRPr lang="en-CA" altLang="zh-CN" dirty="0"/>
          </a:p>
          <a:p>
            <a:r>
              <a:rPr lang="en-CA" dirty="0"/>
              <a:t>7-10 </a:t>
            </a:r>
            <a:r>
              <a:rPr lang="zh-CN" altLang="en-US" dirty="0"/>
              <a:t>守 当年和约拿单指着耶和华起誓言，不交约拿单的儿子米非波设，只交其他 人</a:t>
            </a:r>
            <a:endParaRPr lang="en-CA" altLang="zh-CN" dirty="0"/>
          </a:p>
          <a:p>
            <a:r>
              <a:rPr lang="en-CA" dirty="0"/>
              <a:t>11-14 </a:t>
            </a:r>
            <a:r>
              <a:rPr lang="zh-CN" altLang="en-US" dirty="0"/>
              <a:t>又善待扫罗和约拿单的骸骨，让全家人合葬在一起</a:t>
            </a:r>
            <a:r>
              <a:rPr lang="en-CA" altLang="zh-CN" dirty="0"/>
              <a:t>=</a:t>
            </a:r>
            <a:r>
              <a:rPr lang="zh-CN" altLang="en-US" dirty="0"/>
              <a:t>多仁义！！！</a:t>
            </a:r>
            <a:endParaRPr lang="en-CA" dirty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21:15-22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大卫的勇士，大卫老了、疲乏，但是，他的勇士们保守、保护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难点：歌利亚</a:t>
            </a: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----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代上</a:t>
            </a: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20:5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22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章  大卫的诗篇</a:t>
            </a: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=18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篇 </a:t>
            </a: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26-27   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大卫年轻时，应该是刚登基 </a:t>
            </a: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30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岁，那时他确实没有犯罪</a:t>
            </a: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23:1-7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诗篇</a:t>
            </a: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*** 5  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永约，神跟你立了什么约？林前</a:t>
            </a: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11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：</a:t>
            </a: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8-39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有情有义，</a:t>
            </a: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24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章  终于到了瘟疫如何止住的？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r>
              <a:rPr lang="en-CA" dirty="0" err="1"/>
              <a:t>代上</a:t>
            </a:r>
            <a:r>
              <a:rPr lang="en-CA" dirty="0"/>
              <a:t> 21:1 </a:t>
            </a:r>
            <a:r>
              <a:rPr lang="en-CA" dirty="0" err="1"/>
              <a:t>说是撒但起来攻击以色列人</a:t>
            </a:r>
            <a:r>
              <a:rPr lang="en-CA" dirty="0"/>
              <a:t>----</a:t>
            </a:r>
            <a:r>
              <a:rPr lang="en-CA" dirty="0" err="1"/>
              <a:t>约伯记</a:t>
            </a:r>
            <a:endParaRPr lang="en-CA" dirty="0"/>
          </a:p>
          <a:p>
            <a:r>
              <a:rPr lang="en-CA" dirty="0" err="1"/>
              <a:t>很可能</a:t>
            </a:r>
            <a:r>
              <a:rPr lang="zh-CN" altLang="en-US" dirty="0"/>
              <a:t>是因为</a:t>
            </a:r>
            <a:r>
              <a:rPr lang="en-CA" dirty="0" err="1"/>
              <a:t>以色列人的罪恶，容许撒但煽动大卫数点百姓</a:t>
            </a:r>
            <a:r>
              <a:rPr lang="en-CA" dirty="0"/>
              <a:t>。</a:t>
            </a:r>
          </a:p>
          <a:p>
            <a:r>
              <a:rPr lang="zh-CN" altLang="en-US" dirty="0"/>
              <a:t>什么</a:t>
            </a:r>
            <a:r>
              <a:rPr lang="en-CA" dirty="0" err="1"/>
              <a:t>罪恶</a:t>
            </a:r>
            <a:r>
              <a:rPr lang="zh-CN" altLang="en-US" dirty="0"/>
              <a:t>？可能支持押沙龙，或内部争权夺利</a:t>
            </a:r>
            <a:r>
              <a:rPr lang="en-CA" altLang="zh-CN" dirty="0"/>
              <a:t>19</a:t>
            </a:r>
            <a:r>
              <a:rPr lang="zh-CN" altLang="en-US" dirty="0"/>
              <a:t>：</a:t>
            </a:r>
            <a:r>
              <a:rPr lang="en-CA" altLang="zh-CN" dirty="0"/>
              <a:t>40-43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撒但激</a:t>
            </a:r>
            <a:r>
              <a:rPr lang="zh-CN" altLang="en-US" dirty="0"/>
              <a:t>动</a:t>
            </a:r>
            <a:r>
              <a:rPr lang="en-CA" dirty="0" err="1"/>
              <a:t>大卫骄傲</a:t>
            </a:r>
            <a:r>
              <a:rPr lang="zh-CN" altLang="en-US" dirty="0"/>
              <a:t>的</a:t>
            </a:r>
            <a:r>
              <a:rPr lang="en-CA" dirty="0"/>
              <a:t>心，</a:t>
            </a:r>
            <a:r>
              <a:rPr lang="zh-CN" altLang="en-US" dirty="0"/>
              <a:t>失去</a:t>
            </a:r>
            <a:r>
              <a:rPr lang="en-CA" dirty="0" err="1"/>
              <a:t>对神的单纯信靠</a:t>
            </a:r>
            <a:r>
              <a:rPr lang="en-CA" dirty="0"/>
              <a:t>，</a:t>
            </a:r>
          </a:p>
          <a:p>
            <a:r>
              <a:rPr lang="en-CA" dirty="0" err="1"/>
              <a:t>反要计算一下</a:t>
            </a:r>
            <a:r>
              <a:rPr lang="zh-CN" altLang="en-US" dirty="0"/>
              <a:t>军事事力量</a:t>
            </a:r>
            <a:r>
              <a:rPr lang="en-CA" altLang="zh-CN" dirty="0"/>
              <a:t>-</a:t>
            </a:r>
            <a:r>
              <a:rPr lang="en-CA" dirty="0"/>
              <a:t>2</a:t>
            </a:r>
          </a:p>
          <a:p>
            <a:r>
              <a:rPr lang="en-CA" dirty="0"/>
              <a:t>神</a:t>
            </a:r>
            <a:r>
              <a:rPr lang="zh-CN" altLang="en-US" dirty="0"/>
              <a:t>要</a:t>
            </a:r>
            <a:r>
              <a:rPr lang="en-CA" dirty="0"/>
              <a:t>试验大卫，就象许可撒但去试炼约伯一样-伯一8～12</a:t>
            </a:r>
          </a:p>
          <a:p>
            <a:r>
              <a:rPr lang="en-CA" dirty="0" err="1"/>
              <a:t>核点人数</a:t>
            </a:r>
            <a:r>
              <a:rPr lang="zh-CN" altLang="en-US" dirty="0"/>
              <a:t>是</a:t>
            </a:r>
            <a:r>
              <a:rPr lang="en-CA" dirty="0" err="1"/>
              <a:t>不是罪</a:t>
            </a:r>
            <a:r>
              <a:rPr lang="zh-CN" altLang="en-US" dirty="0"/>
              <a:t>？</a:t>
            </a:r>
            <a:endParaRPr lang="en-CA" altLang="zh-CN" dirty="0"/>
          </a:p>
          <a:p>
            <a:r>
              <a:rPr lang="en-CA" dirty="0"/>
              <a:t>神</a:t>
            </a:r>
            <a:r>
              <a:rPr lang="zh-CN" altLang="en-US" dirty="0"/>
              <a:t>不是经常让</a:t>
            </a:r>
            <a:r>
              <a:rPr lang="en-CA" dirty="0" err="1"/>
              <a:t>摩西数点以色列人</a:t>
            </a:r>
            <a:r>
              <a:rPr lang="zh-CN" altLang="en-US" dirty="0"/>
              <a:t>吗！准备进入</a:t>
            </a:r>
            <a:r>
              <a:rPr lang="en-CA" dirty="0"/>
              <a:t>战</a:t>
            </a:r>
            <a:r>
              <a:rPr lang="zh-CN" altLang="en-US" dirty="0"/>
              <a:t>斗</a:t>
            </a:r>
            <a:r>
              <a:rPr lang="en-CA" altLang="zh-CN" dirty="0"/>
              <a:t>-</a:t>
            </a:r>
            <a:r>
              <a:rPr lang="en-CA" dirty="0"/>
              <a:t>民一2-3</a:t>
            </a:r>
          </a:p>
          <a:p>
            <a:r>
              <a:rPr lang="en-CA" dirty="0" err="1"/>
              <a:t>但大卫王朝</a:t>
            </a:r>
            <a:r>
              <a:rPr lang="zh-CN" altLang="en-US" dirty="0"/>
              <a:t>此时</a:t>
            </a:r>
            <a:r>
              <a:rPr lang="en-CA" dirty="0" err="1"/>
              <a:t>四境平安，核点人数</a:t>
            </a:r>
            <a:r>
              <a:rPr lang="zh-CN" altLang="en-US" dirty="0"/>
              <a:t>也可能是</a:t>
            </a:r>
            <a:r>
              <a:rPr lang="en-CA" dirty="0" err="1"/>
              <a:t>炫耀</a:t>
            </a:r>
            <a:r>
              <a:rPr lang="zh-CN" altLang="en-US" dirty="0"/>
              <a:t>一下。</a:t>
            </a:r>
            <a:endParaRPr lang="en-CA" altLang="zh-CN" dirty="0"/>
          </a:p>
          <a:p>
            <a:r>
              <a:rPr lang="zh-CN" altLang="en-US" dirty="0"/>
              <a:t>总而言之：上帝不喜悦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他的一生有起有伏、有功有过，有踌躇满志、也有灰心沮丧。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dirty="0"/>
          </a:p>
          <a:p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7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撒上：大卫一生：三进   三出     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自己做王    二上   二 下 </a:t>
            </a:r>
            <a:endParaRPr lang="en-US" altLang="zh-CN" dirty="0"/>
          </a:p>
          <a:p>
            <a:endParaRPr lang="en-CA" altLang="zh-CN" sz="12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sz="12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大卫哪些方面  值得欣赏</a:t>
            </a:r>
            <a:r>
              <a:rPr lang="en-CA" altLang="zh-CN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羡慕</a:t>
            </a:r>
            <a:r>
              <a:rPr lang="en-CA" altLang="zh-CN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效法的？</a:t>
            </a:r>
            <a:endParaRPr lang="en-CA" altLang="zh-CN" sz="1200" dirty="0">
              <a:effectLst/>
            </a:endParaRPr>
          </a:p>
          <a:p>
            <a:r>
              <a:rPr lang="zh-CN" altLang="en-US" sz="1200" dirty="0">
                <a:effectLst/>
              </a:rPr>
              <a:t>善待仇敌</a:t>
            </a:r>
            <a:r>
              <a:rPr lang="en-CA" altLang="zh-CN" sz="1200" dirty="0">
                <a:effectLst/>
              </a:rPr>
              <a:t>+</a:t>
            </a:r>
            <a:r>
              <a:rPr lang="zh-CN" altLang="en-US" sz="1200" dirty="0">
                <a:effectLst/>
              </a:rPr>
              <a:t>好友</a:t>
            </a:r>
            <a:r>
              <a:rPr lang="en-CA" altLang="zh-CN" sz="1200" dirty="0">
                <a:effectLst/>
              </a:rPr>
              <a:t>=13</a:t>
            </a:r>
            <a:r>
              <a:rPr lang="zh-CN" altLang="en-US" sz="1200" dirty="0">
                <a:effectLst/>
              </a:rPr>
              <a:t>次记载</a:t>
            </a:r>
            <a:endParaRPr lang="en-CA" sz="1200" dirty="0">
              <a:effectLst/>
            </a:endParaRPr>
          </a:p>
          <a:p>
            <a:r>
              <a:rPr lang="zh-CN" altLang="en-US" sz="1200" dirty="0">
                <a:effectLst/>
              </a:rPr>
              <a:t>大卫的软弱</a:t>
            </a:r>
            <a:r>
              <a:rPr lang="en-CA" altLang="zh-CN" sz="1200" dirty="0">
                <a:effectLst/>
              </a:rPr>
              <a:t>/</a:t>
            </a:r>
            <a:r>
              <a:rPr lang="zh-CN" altLang="en-US" sz="1200" dirty="0">
                <a:effectLst/>
              </a:rPr>
              <a:t>犯罪？</a:t>
            </a:r>
            <a:endParaRPr lang="en-CA" altLang="zh-CN" sz="1200" dirty="0">
              <a:effectLst/>
            </a:endParaRPr>
          </a:p>
          <a:p>
            <a:endParaRPr lang="en-CA" altLang="zh-CN" sz="1200" dirty="0">
              <a:effectLst/>
            </a:endParaRPr>
          </a:p>
          <a:p>
            <a:r>
              <a:rPr lang="zh-CN" altLang="en-US" sz="1200" dirty="0">
                <a:effectLst/>
              </a:rPr>
              <a:t>大卫如何 被神称为合祂心意的王呢？是因为他表现得好吗？更差</a:t>
            </a:r>
            <a:endParaRPr lang="en-CA" altLang="zh-CN" sz="1200" dirty="0">
              <a:effectLst/>
            </a:endParaRPr>
          </a:p>
          <a:p>
            <a:endParaRPr lang="en-CA" altLang="zh-CN" sz="1200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跟扫罗对比结果：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zh-CN" sz="1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大卫明白：根本 不是因为   自己有多公义、或有多清洁</a:t>
            </a: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完全是神的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（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7:12-16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）立的永约</a:t>
            </a:r>
            <a:endParaRPr kumimoji="0" lang="zh-C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altLang="zh-CN" sz="1200" dirty="0">
              <a:effectLst/>
            </a:endParaRPr>
          </a:p>
          <a:p>
            <a:endParaRPr lang="en-CA" sz="1200" dirty="0">
              <a:effectLst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其实世上根本没有完美的君王，大卫被神称为最合神心意的、最好的、最伟大的王   也不过如此。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圣经没有给我们英雄形象，不在乎他是榜样或成功失败，而是神的应许、作为，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祂并不因人的有限、平凡甚至失败，而改变永约。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相反，神的应许使祂的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永約仍在繼續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……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       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核心：如何成全祂的永约的恩典？ </a:t>
            </a:r>
            <a:r>
              <a:rPr kumimoji="0" lang="en-CA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23: 2-4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预言，谁，诗</a:t>
            </a:r>
            <a:r>
              <a:rPr kumimoji="0" lang="en-CA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9:7,</a:t>
            </a: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何</a:t>
            </a:r>
            <a:r>
              <a:rPr kumimoji="0" lang="en-CA" altLang="zh-CN" sz="1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</a:rPr>
              <a:t>6:3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2.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神在罪人家中作了什么？祂怎样看罪人的家人？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个人失敗、家庭失败、国家失败，都沒有改變神的信实，更没有废弃祂所立的“永約”。 </a:t>
            </a: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3.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神的恩典怎么不够我用呢？悔改、回到神怜悯中。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作者说：当时没有王，说明现在是有王的，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没有说耶西生大卫王，大卫还没有作王，撒母耳已经暗暗膏抹了他。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但扫罗作王了，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dirty="0"/>
              <a:t>创</a:t>
            </a:r>
            <a:r>
              <a:rPr lang="en-US" altLang="zh-CN" dirty="0"/>
              <a:t>49:10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雅各预言：属祂的那位来到：君王 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弥迦</a:t>
            </a:r>
            <a:r>
              <a:rPr lang="en-US" altLang="zh-CN" dirty="0"/>
              <a:t>5:2</a:t>
            </a:r>
            <a:r>
              <a:rPr lang="zh-CN" altLang="en-US" dirty="0"/>
              <a:t>  预言 ：伯利恒出君王</a:t>
            </a:r>
            <a:endParaRPr lang="en-US" altLang="zh-CN" dirty="0"/>
          </a:p>
          <a:p>
            <a:r>
              <a:rPr lang="zh-CN" altLang="en-US" dirty="0"/>
              <a:t>耶和华：存在，永远 ，立约用的名字。 耶稣是： 是！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士师记最后便雅悯，败坏的，扫罗就是这个支派，</a:t>
            </a:r>
            <a:endParaRPr lang="en-US" altLang="zh-CN" dirty="0"/>
          </a:p>
          <a:p>
            <a:r>
              <a:rPr lang="zh-CN" altLang="en-US" dirty="0"/>
              <a:t>路得记：最后一个美好的结局，犹大支派</a:t>
            </a:r>
            <a:r>
              <a:rPr lang="en-US" altLang="zh-CN" dirty="0"/>
              <a:t>-----</a:t>
            </a:r>
            <a:r>
              <a:rPr lang="zh-CN" altLang="en-US" dirty="0"/>
              <a:t>大卫，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撒母耳要说的是：这个支派不可靠，要仰望神另外兴起的王，犹大支派</a:t>
            </a:r>
            <a:endParaRPr lang="en-US" dirty="0"/>
          </a:p>
          <a:p>
            <a:endParaRPr lang="en-US" altLang="zh-CN" dirty="0"/>
          </a:p>
          <a:p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目的？  扫罗是便雅悯支派的，但是，士师记最后讲到便雅悯已经败坏：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撒母耳是要带领、预备当时的人，把希望从便雅悯支派的扫罗王，转到犹大的后裔大卫身上，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另外，伯利恒多好；预备接受未来的合神心意的王大卫</a:t>
            </a: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----</a:t>
            </a:r>
          </a:p>
          <a:p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这是上帝：长远的计划</a:t>
            </a:r>
            <a:r>
              <a:rPr lang="en-US" altLang="zh-CN" sz="1200" b="1" dirty="0">
                <a:solidFill>
                  <a:schemeClr val="accent4">
                    <a:lumMod val="75000"/>
                  </a:schemeClr>
                </a:solidFill>
              </a:rPr>
              <a:t>----</a:t>
            </a: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君王？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耶稣是大卫的后裔、大卫预表耶稣这位君王，祂将生在伯利恒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accent4">
                    <a:lumMod val="75000"/>
                  </a:schemeClr>
                </a:solidFill>
              </a:rPr>
              <a:t>撒母耳写的。语气跟士师记路得记。</a:t>
            </a:r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CN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耶路撒冷：送给便雅悯，他们却丢了。君王的城，启</a:t>
            </a:r>
            <a:r>
              <a:rPr lang="en-US" altLang="zh-CN" dirty="0"/>
              <a:t>21:1-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4DFAA-282B-4385-8581-1B78157CB7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82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神派了很多先知在他们 中间，提醒、悔改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本是一卷书，故事情节连贯着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出场人物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最后一个士师拯救以色列、最后一个治理的先知，一个祭司</a:t>
            </a:r>
            <a:r>
              <a:rPr lang="en-US" altLang="zh-CN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/>
              <a:t>大卫：朋友 户筛  间谍    撒下</a:t>
            </a:r>
            <a:r>
              <a:rPr lang="en-US" altLang="zh-CN" b="1" dirty="0"/>
              <a:t>15:37</a:t>
            </a:r>
            <a:r>
              <a:rPr lang="zh-CN" altLang="en-US" b="1" dirty="0"/>
              <a:t>  陪伴代下</a:t>
            </a:r>
            <a:r>
              <a:rPr lang="en-US" altLang="zh-CN" b="1" dirty="0"/>
              <a:t>27:33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撒母耳記上主要在講撒母耳和掃羅，這兩人各有四個重要的關係，是了解整個故事的關鍵，撒母耳的四個關係分別是哈拿、以利、掃羅和以色列民，而掃羅的四個關係分別是他的兒子約拿單、先知撒母耳、進入王宮的年輕大衛以及非利士人。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大卫就更多了</a:t>
            </a:r>
            <a:endParaRPr lang="en-US" altLang="zh-CN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關係可以了解他們的為人</a:t>
            </a: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，个人、家庭、甚至整个国家的命运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。 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以色列第一位王   最伟大的王，都在这卷书中</a:t>
            </a:r>
            <a:endParaRPr lang="en-US" altLang="zh-CN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30303"/>
                </a:solidFill>
                <a:effectLst/>
                <a:latin typeface="Roboto"/>
              </a:rPr>
              <a:t>很多个第一  最后一位合神心意的王 </a:t>
            </a:r>
            <a:endParaRPr lang="en-CA" altLang="zh-CN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TW" b="1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b="1" dirty="0"/>
              <a:t>1-10</a:t>
            </a:r>
            <a:r>
              <a:rPr lang="zh-CN" altLang="en-US" b="1" dirty="0"/>
              <a:t>章  踌躇满志、</a:t>
            </a:r>
            <a:endParaRPr lang="en-CA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b="1" dirty="0"/>
              <a:t>11-24  </a:t>
            </a:r>
            <a:r>
              <a:rPr lang="zh-CN" altLang="en-US" b="1" dirty="0"/>
              <a:t>灰心沮丧、感慨不尽</a:t>
            </a:r>
            <a:endParaRPr lang="en-CA" altLang="zh-CN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US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zh-CN" altLang="en-US" dirty="0"/>
              <a:t>大卫的一生，尤其被神膏立作王之后，就颠沛流离、动不动就得逃避杀身之祸，一生并不平安。</a:t>
            </a:r>
            <a:endParaRPr lang="en-CA" altLang="zh-CN" dirty="0"/>
          </a:p>
          <a:p>
            <a:r>
              <a:rPr lang="zh-CN" altLang="en-US" dirty="0"/>
              <a:t>他的战争并不只是外人、外族，也包括自己的家人，他统治的政客内部也是不安定：元帅之间嫉贤妒能、仇杀，以色列和犹大两族之间也是争权夺利，跟宫廷黑幕没什么区别，一样的肮脏。</a:t>
            </a:r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br>
              <a:rPr lang="zh-TW" alt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关键句：</a:t>
            </a:r>
            <a:r>
              <a:rPr lang="en-CA" dirty="0"/>
              <a:t>撒下五4-5 </a:t>
            </a:r>
            <a:r>
              <a:rPr lang="en-CA" dirty="0" err="1"/>
              <a:t>大卫登基的时候年三十岁，在位四十年。在希伯仑作犹大王七年零六个月；在耶路撒冷作以色列和犹大王三十三年</a:t>
            </a:r>
            <a:r>
              <a:rPr lang="en-CA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CA" dirty="0"/>
              <a:t>徒十三22 </a:t>
            </a:r>
            <a:r>
              <a:rPr lang="en-CA" dirty="0" err="1"/>
              <a:t>既废了扫罗，就选立大卫作他们的王；又为他作见证说，我寻得耶西的儿子大卫，他是合我心意的人，凡事要遵行我的旨意</a:t>
            </a:r>
            <a:r>
              <a:rPr lang="en-CA" dirty="0"/>
              <a:t>。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</a:t>
            </a:r>
            <a:r>
              <a:rPr lang="zh-CN" altLang="en-US" dirty="0"/>
              <a:t>章  </a:t>
            </a:r>
            <a:r>
              <a:rPr lang="en-CA" dirty="0"/>
              <a:t>16-18</a:t>
            </a:r>
            <a:r>
              <a:rPr lang="zh-CN" altLang="en-US" dirty="0"/>
              <a:t>岁神撒母耳膏抹作王</a:t>
            </a:r>
            <a:r>
              <a:rPr lang="en-CA" altLang="zh-CN" dirty="0"/>
              <a:t>-----</a:t>
            </a:r>
            <a:r>
              <a:rPr lang="zh-CN" altLang="en-US" dirty="0"/>
              <a:t>漫山遍野地逃亡了十几年，</a:t>
            </a:r>
            <a:endParaRPr lang="en-CA" altLang="zh-CN" dirty="0"/>
          </a:p>
          <a:p>
            <a:r>
              <a:rPr lang="zh-CN" altLang="en-US" dirty="0"/>
              <a:t>一听到追杀他要灭绝他的扫罗死了，</a:t>
            </a:r>
            <a:endParaRPr lang="en-CA" altLang="zh-CN" dirty="0"/>
          </a:p>
          <a:p>
            <a:r>
              <a:rPr lang="zh-CN" altLang="en-US" dirty="0"/>
              <a:t>大卫理当</a:t>
            </a:r>
            <a:r>
              <a:rPr lang="en-CA" altLang="zh-CN" dirty="0"/>
              <a:t>----</a:t>
            </a:r>
            <a:r>
              <a:rPr lang="zh-CN" altLang="en-US" dirty="0"/>
              <a:t>松口气了，并庆祝，仇敌终于死了，我终于可以当上王了，他没有</a:t>
            </a:r>
            <a:endParaRPr lang="en-CA" altLang="zh-CN" dirty="0"/>
          </a:p>
          <a:p>
            <a:r>
              <a:rPr lang="zh-CN" altLang="en-US" dirty="0"/>
              <a:t>而有三种表现：</a:t>
            </a:r>
            <a:endParaRPr lang="en-CA" altLang="zh-CN" dirty="0"/>
          </a:p>
          <a:p>
            <a:r>
              <a:rPr lang="en-CA" altLang="zh-CN" dirty="0"/>
              <a:t>A. 11-12  </a:t>
            </a:r>
            <a:r>
              <a:rPr lang="zh-CN" altLang="en-US" dirty="0"/>
              <a:t>他却撕裂衣服、悲哀、哭号、禁食</a:t>
            </a:r>
            <a:endParaRPr lang="en-CA" altLang="zh-CN" dirty="0"/>
          </a:p>
          <a:p>
            <a:endParaRPr lang="en-CA" altLang="zh-CN" dirty="0"/>
          </a:p>
          <a:p>
            <a:r>
              <a:rPr lang="en-CA" altLang="zh-CN" dirty="0"/>
              <a:t>B. </a:t>
            </a:r>
            <a:r>
              <a:rPr lang="zh-CN" altLang="en-US" dirty="0"/>
              <a:t>又作哀歌</a:t>
            </a:r>
            <a:r>
              <a:rPr lang="en-CA" altLang="zh-CN" dirty="0"/>
              <a:t>=</a:t>
            </a:r>
            <a:r>
              <a:rPr lang="zh-CN" altLang="en-US" dirty="0"/>
              <a:t>弓歌</a:t>
            </a:r>
            <a:r>
              <a:rPr lang="en-CA" altLang="zh-CN" dirty="0"/>
              <a:t>=</a:t>
            </a:r>
            <a:r>
              <a:rPr lang="zh-CN" altLang="en-US" dirty="0"/>
              <a:t>战士，雅煞珥书</a:t>
            </a:r>
            <a:r>
              <a:rPr lang="en-CA" altLang="zh-CN" dirty="0"/>
              <a:t>=</a:t>
            </a:r>
            <a:r>
              <a:rPr lang="zh-CN" altLang="en-US" dirty="0"/>
              <a:t>歌颂古代以色列英雄的诗歌</a:t>
            </a:r>
            <a:endParaRPr lang="en-CA" altLang="zh-CN" dirty="0"/>
          </a:p>
          <a:p>
            <a:r>
              <a:rPr lang="zh-CN" altLang="en-US" dirty="0"/>
              <a:t>何竟</a:t>
            </a:r>
            <a:r>
              <a:rPr lang="en-CA" altLang="zh-CN" dirty="0"/>
              <a:t>x5</a:t>
            </a:r>
            <a:r>
              <a:rPr lang="zh-CN" altLang="en-US" dirty="0"/>
              <a:t>次   接受不了就这么死了？！！</a:t>
            </a:r>
            <a:endParaRPr lang="en-CA" altLang="zh-CN" dirty="0"/>
          </a:p>
          <a:p>
            <a:endParaRPr lang="en-CA" altLang="zh-CN" dirty="0"/>
          </a:p>
          <a:p>
            <a:r>
              <a:rPr lang="zh-CN" altLang="en-US" dirty="0"/>
              <a:t>对扫罗和约拿单有怎样的评价？贬低吗？控诉？今天总统竞选都干些什么？揭羞、曝光、埋汰、抹黑</a:t>
            </a:r>
            <a:endParaRPr lang="en-CA" altLang="zh-CN" dirty="0"/>
          </a:p>
          <a:p>
            <a:r>
              <a:rPr lang="zh-CN" altLang="en-US" dirty="0"/>
              <a:t>优点</a:t>
            </a:r>
            <a:r>
              <a:rPr lang="en-US" altLang="zh-CN" dirty="0"/>
              <a:t>——</a:t>
            </a:r>
            <a:r>
              <a:rPr lang="zh-CN" altLang="en-US" dirty="0"/>
              <a:t>英勇、善战、使民众富裕、爱情。</a:t>
            </a:r>
            <a:endParaRPr lang="en-CA" altLang="zh-CN" dirty="0"/>
          </a:p>
          <a:p>
            <a:endParaRPr lang="en-CA" altLang="zh-CN" dirty="0"/>
          </a:p>
          <a:p>
            <a:r>
              <a:rPr lang="en-CA" altLang="zh-CN" dirty="0"/>
              <a:t>C. </a:t>
            </a:r>
            <a:r>
              <a:rPr lang="zh-CN" altLang="en-US" dirty="0"/>
              <a:t>如何 对待慌报信的少年人？奖赏？却杀了他，因他杀了耶和华的受膏者</a:t>
            </a:r>
            <a:r>
              <a:rPr lang="en-CA" altLang="zh-CN" dirty="0"/>
              <a:t>=</a:t>
            </a:r>
            <a:r>
              <a:rPr lang="zh-CN" altLang="en-US" dirty="0"/>
              <a:t>敬畏神的安排，</a:t>
            </a:r>
            <a:endParaRPr lang="en-CA" altLang="zh-CN" dirty="0"/>
          </a:p>
          <a:p>
            <a:r>
              <a:rPr lang="zh-CN" altLang="en-US" dirty="0"/>
              <a:t>装的吗？</a:t>
            </a:r>
            <a:r>
              <a:rPr lang="zh-CN" altLang="en-US" sz="1200" spc="0" dirty="0">
                <a:effectLst/>
              </a:rPr>
              <a:t>虚情假意吗？</a:t>
            </a:r>
            <a:endParaRPr lang="en-CA" altLang="zh-CN" dirty="0"/>
          </a:p>
          <a:p>
            <a:endParaRPr lang="en-CA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/>
              <a:t>2</a:t>
            </a:r>
            <a:r>
              <a:rPr lang="en-CA" altLang="zh-CN" sz="1200" b="1" spc="0" dirty="0">
                <a:effectLst/>
              </a:rPr>
              <a:t>:1</a:t>
            </a:r>
            <a:r>
              <a:rPr lang="zh-CN" altLang="en-US" sz="1200" b="1" spc="0" dirty="0">
                <a:effectLst/>
              </a:rPr>
              <a:t> 明明先王已死，大卫理当上任</a:t>
            </a:r>
            <a:r>
              <a:rPr lang="en-CA" altLang="zh-CN" sz="1200" b="1" spc="0" dirty="0">
                <a:effectLst/>
              </a:rPr>
              <a:t>=</a:t>
            </a:r>
            <a:r>
              <a:rPr lang="zh-CN" altLang="en-US" sz="1200" b="1" spc="0" dirty="0">
                <a:effectLst/>
              </a:rPr>
              <a:t>立即、马上</a:t>
            </a:r>
            <a:endParaRPr lang="en-CA" altLang="zh-CN" sz="1200" b="1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      </a:t>
            </a:r>
            <a:r>
              <a:rPr lang="zh-CN" altLang="en-US" sz="1200" spc="0" dirty="0">
                <a:effectLst/>
              </a:rPr>
              <a:t>他为何还再三求问耶和华？上不上？上哪个城？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2:11 </a:t>
            </a:r>
            <a:r>
              <a:rPr lang="zh-CN" altLang="en-US" sz="1200" spc="0" dirty="0">
                <a:effectLst/>
              </a:rPr>
              <a:t>没有讨伐扫罗余种，更没有灭了扫罗的儿子伊非波设王，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        而是对方押尼珥元帅挑战 大卫这方的约押一行人，戏耍，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2:7 </a:t>
            </a:r>
            <a:r>
              <a:rPr lang="zh-CN" altLang="en-US" sz="1200" spc="0" dirty="0">
                <a:effectLst/>
              </a:rPr>
              <a:t>如果</a:t>
            </a:r>
            <a:r>
              <a:rPr lang="en-CA" altLang="zh-CN" sz="1200" spc="0" dirty="0">
                <a:effectLst/>
              </a:rPr>
              <a:t>1</a:t>
            </a:r>
            <a:r>
              <a:rPr lang="zh-CN" altLang="en-US" sz="1200" spc="0" dirty="0">
                <a:effectLst/>
              </a:rPr>
              <a:t>章里大卫对扫罗的死  虚情假意、装的，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     </a:t>
            </a:r>
            <a:r>
              <a:rPr lang="zh-CN" altLang="en-US" sz="1200" spc="0" dirty="0">
                <a:effectLst/>
              </a:rPr>
              <a:t>那么这里   再次证明，大卫的为人厚道、善良、怜悯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一般新官上任三把火，斩草除根，才稳妥，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spc="0" dirty="0">
                <a:effectLst/>
              </a:rPr>
              <a:t>* </a:t>
            </a:r>
            <a:r>
              <a:rPr lang="zh-CN" altLang="en-US" sz="1200" spc="0" dirty="0">
                <a:effectLst/>
              </a:rPr>
              <a:t>洗鲁雅：代上</a:t>
            </a:r>
            <a:r>
              <a:rPr lang="en-CA" altLang="zh-CN" sz="1200" spc="0" dirty="0">
                <a:effectLst/>
              </a:rPr>
              <a:t>2:16 </a:t>
            </a:r>
            <a:r>
              <a:rPr lang="zh-CN" altLang="en-US" sz="1200" spc="0" dirty="0">
                <a:effectLst/>
              </a:rPr>
              <a:t>姐妹</a:t>
            </a:r>
            <a:r>
              <a:rPr lang="en-CA" altLang="zh-CN" sz="1200" spc="0" dirty="0">
                <a:effectLst/>
              </a:rPr>
              <a:t>----</a:t>
            </a:r>
            <a:r>
              <a:rPr lang="zh-CN" altLang="en-US" sz="1200" spc="0" dirty="0">
                <a:effectLst/>
              </a:rPr>
              <a:t>三个外甥将军</a:t>
            </a:r>
            <a:r>
              <a:rPr lang="en-CA" altLang="zh-CN" sz="1200" spc="0" dirty="0">
                <a:effectLst/>
              </a:rPr>
              <a:t>=</a:t>
            </a:r>
            <a:r>
              <a:rPr lang="zh-CN" altLang="en-US" sz="1200" spc="0" dirty="0">
                <a:effectLst/>
              </a:rPr>
              <a:t>皇亲国戚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3:1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日见强盛 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----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衰弱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对待对抗 押尼耳？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3:6-8 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刚愎自负，睡妃嫔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相当于要王位、有篡夺王位的企图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王上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2:22-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押尼耳知道神立大卫作王吗？但他却立扫罗的儿子为王，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这又来投效大卫。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3:22-30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约押杀押尼耳动机？报仇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嫉妒，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20:10 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又杀了另外一个将军亚玛撒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39 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忍耐不按自己心思作事的领袖，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4:9-12 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对待杀仇人的人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再次证明他对扫罗的死、后代的死，是悲伤的。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以善胜恶！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5:9-12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神坚立的王位，怎么看出来的？ 神同在！神兴旺！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5:19\23 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过去十几年的逃跑争战、作王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7.5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，有经验了，耍王威，没有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又求问神？依靠神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+25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遵命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瘸子、瞎子 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反讽，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对方骄傲地以为自己的军队哪怕是瘸子、瞎子都能胜了大卫；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大卫这里就以反讽刺的说法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必胜！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6: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运约柜，约柜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神同在。动机是好的。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运、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放新车上、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运、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运、运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惊跳</a:t>
            </a:r>
            <a:r>
              <a:rPr lang="en-CA" altLang="zh-CN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扶，好意，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为什么神击杀乌撒？冤不冤？警戒众人</a:t>
            </a:r>
            <a:endParaRPr lang="en-CA" altLang="zh-CN" sz="1200" b="0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民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4:15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地方叫：毗列斯乌撒，违背，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大卫敬畏、害怕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,22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必更加卑微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抬、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抬、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抬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300" dirty="0">
                <a:solidFill>
                  <a:srgbClr val="FF0000"/>
                </a:solidFill>
              </a:rPr>
              <a:t>*</a:t>
            </a:r>
            <a:r>
              <a:rPr lang="en-CA" altLang="zh-CN" sz="1200" b="1" spc="0" dirty="0">
                <a:solidFill>
                  <a:srgbClr val="FF0000"/>
                </a:solidFill>
              </a:rPr>
              <a:t>7</a:t>
            </a:r>
            <a:r>
              <a:rPr lang="zh-CN" altLang="en-US" sz="1200" b="1" spc="0" dirty="0">
                <a:solidFill>
                  <a:srgbClr val="FF0000"/>
                </a:solidFill>
                <a:effectLst/>
              </a:rPr>
              <a:t>章 神立了怎样的约？  大卫之约，旧约中第四个约</a:t>
            </a:r>
            <a:r>
              <a:rPr lang="en-CA" altLang="zh-CN" sz="1200" b="1" spc="0" dirty="0">
                <a:solidFill>
                  <a:srgbClr val="FF0000"/>
                </a:solidFill>
                <a:effectLst/>
              </a:rPr>
              <a:t>-----</a:t>
            </a:r>
            <a:r>
              <a:rPr lang="zh-CN" altLang="en-US" sz="1200" b="1" spc="0" dirty="0">
                <a:solidFill>
                  <a:srgbClr val="FF0000"/>
                </a:solidFill>
                <a:effectLst/>
              </a:rPr>
              <a:t>前几个？</a:t>
            </a:r>
            <a:endParaRPr lang="en-US" sz="1200" b="1" spc="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念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7:8-16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18-29  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感恩、赞美、对神的认识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患难中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顺境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认识神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抓住神应许的？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永约的目的是要赐福与人，是神与人建立的关系。虽在历史中，却是无尽头的，这约因神的信实而永远存在，并不会因人的行为而改变；更不会因人的违约而终结。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神要让亡国被掳的以色列明白，更是让现在的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我们记住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：祂 说“你们虽然因离弃我而失败，但我是说话算数的神，我能扭转乾坤；我是爱，这爱使我永远不会丢弃你们。”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是的，永约将神的爱彰显得淋漓尽致。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F34A6-0992-44C2-BCB6-C40CB3941A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7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    统治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治服周边国家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大卫如何 </a:t>
            </a:r>
            <a:r>
              <a:rPr lang="zh-CN" altLang="en-US" sz="1200" spc="0" dirty="0">
                <a:effectLst/>
              </a:rPr>
              <a:t>处理财富？</a:t>
            </a:r>
            <a:r>
              <a:rPr lang="en-CA" altLang="zh-CN" sz="1200" spc="0" dirty="0">
                <a:effectLst/>
              </a:rPr>
              <a:t>-11</a:t>
            </a:r>
            <a:r>
              <a:rPr lang="zh-CN" altLang="en-US" sz="1200" spc="0" dirty="0">
                <a:effectLst/>
              </a:rPr>
              <a:t>分别为圣给神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治理？</a:t>
            </a:r>
            <a:r>
              <a:rPr lang="en-CA" altLang="zh-CN" sz="1200" spc="0" dirty="0">
                <a:effectLst/>
              </a:rPr>
              <a:t>14</a:t>
            </a:r>
            <a:r>
              <a:rPr lang="zh-CN" altLang="en-US" sz="1200" spc="0" dirty="0">
                <a:effectLst/>
              </a:rPr>
              <a:t>设防、</a:t>
            </a:r>
            <a:r>
              <a:rPr lang="en-CA" altLang="zh-CN" sz="1200" spc="0" dirty="0">
                <a:effectLst/>
              </a:rPr>
              <a:t>15-18+20:23 </a:t>
            </a:r>
            <a:r>
              <a:rPr lang="zh-CN" altLang="en-US" sz="1200" spc="0" dirty="0">
                <a:effectLst/>
              </a:rPr>
              <a:t>知人善用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pc="0" dirty="0">
                <a:effectLst/>
              </a:rPr>
              <a:t>神做了什么？</a:t>
            </a:r>
            <a:r>
              <a:rPr lang="en-CA" altLang="zh-CN" sz="1200" spc="0" dirty="0">
                <a:effectLst/>
              </a:rPr>
              <a:t>6</a:t>
            </a:r>
            <a:r>
              <a:rPr lang="zh-CN" altLang="en-US" sz="1200" spc="0" dirty="0">
                <a:effectLst/>
              </a:rPr>
              <a:t>、</a:t>
            </a:r>
            <a:r>
              <a:rPr lang="en-CA" altLang="zh-CN" sz="1200" spc="0" dirty="0">
                <a:effectLst/>
              </a:rPr>
              <a:t>14 </a:t>
            </a:r>
            <a:r>
              <a:rPr lang="zh-CN" altLang="en-US" sz="1200" spc="0" dirty="0">
                <a:effectLst/>
              </a:rPr>
              <a:t>无论去哪儿，耶和华都使他得胜</a:t>
            </a:r>
            <a:endParaRPr lang="en-CA" altLang="zh-CN" sz="1200" spc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 善待扫罗儿子米非波设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小儿子</a:t>
            </a: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章收复亚兰人、亚捫人   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spc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厚待对他好的哈嫩，不知好歹，大卫使他们归服</a:t>
            </a:r>
            <a:endParaRPr lang="en-CA" altLang="zh-CN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CA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7CBBD-93B3-408F-BA9D-5266568D0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4"/>
            <a:ext cx="5266944" cy="1500187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3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3/20/2022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443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>
            <a:extLst>
              <a:ext uri="{FF2B5EF4-FFF2-40B4-BE49-F238E27FC236}">
                <a16:creationId xmlns:a16="http://schemas.microsoft.com/office/drawing/2014/main" id="{23145D67-9650-4F02-A236-E56A883BD99A}"/>
              </a:ext>
            </a:extLst>
          </p:cNvPr>
          <p:cNvSpPr/>
          <p:nvPr/>
        </p:nvSpPr>
        <p:spPr>
          <a:xfrm>
            <a:off x="0" y="4989699"/>
            <a:ext cx="12191999" cy="1752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C9B01-1CA7-4FE1-8F97-FAE5B0CA359F}"/>
              </a:ext>
            </a:extLst>
          </p:cNvPr>
          <p:cNvSpPr txBox="1"/>
          <p:nvPr/>
        </p:nvSpPr>
        <p:spPr>
          <a:xfrm>
            <a:off x="2847293" y="258417"/>
            <a:ext cx="6497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00B050"/>
                </a:solidFill>
              </a:rPr>
              <a:t>离 </a:t>
            </a:r>
            <a:r>
              <a:rPr lang="en-CA" altLang="zh-CN" sz="5400" b="1" dirty="0">
                <a:solidFill>
                  <a:srgbClr val="00B050"/>
                </a:solidFill>
              </a:rPr>
              <a:t>&amp; </a:t>
            </a:r>
            <a:r>
              <a:rPr lang="zh-CN" altLang="en-US" sz="5400" b="1" dirty="0">
                <a:solidFill>
                  <a:srgbClr val="00B050"/>
                </a:solidFill>
              </a:rPr>
              <a:t>不离</a:t>
            </a:r>
            <a:r>
              <a:rPr lang="en-US" altLang="zh-CN" sz="5400" dirty="0">
                <a:solidFill>
                  <a:srgbClr val="00B050"/>
                </a:solidFill>
              </a:rPr>
              <a:t>----</a:t>
            </a:r>
            <a:r>
              <a:rPr lang="zh-CN" altLang="en-US" sz="5400" b="1" dirty="0">
                <a:solidFill>
                  <a:srgbClr val="FF0000"/>
                </a:solidFill>
              </a:rPr>
              <a:t>路得记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3F2EBD9-7509-4B7B-82CD-72B12E722C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739" y="1591441"/>
          <a:ext cx="4841363" cy="32932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1363">
                  <a:extLst>
                    <a:ext uri="{9D8B030D-6E8A-4147-A177-3AD203B41FA5}">
                      <a16:colId xmlns:a16="http://schemas.microsoft.com/office/drawing/2014/main" val="1899676121"/>
                    </a:ext>
                  </a:extLst>
                </a:gridCol>
              </a:tblGrid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/>
                        <a:t>士师记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70098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黑暗中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8401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恶性循环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236671"/>
                  </a:ext>
                </a:extLst>
              </a:tr>
              <a:tr h="8233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没有王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905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E34747-18A2-4DA7-83B8-D4186B31305B}"/>
              </a:ext>
            </a:extLst>
          </p:cNvPr>
          <p:cNvGraphicFramePr>
            <a:graphicFrameLocks/>
          </p:cNvGraphicFramePr>
          <p:nvPr/>
        </p:nvGraphicFramePr>
        <p:xfrm>
          <a:off x="6427248" y="1591439"/>
          <a:ext cx="4922775" cy="333862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922775">
                  <a:extLst>
                    <a:ext uri="{9D8B030D-6E8A-4147-A177-3AD203B41FA5}">
                      <a16:colId xmlns:a16="http://schemas.microsoft.com/office/drawing/2014/main" val="1899676121"/>
                    </a:ext>
                  </a:extLst>
                </a:gridCol>
              </a:tblGrid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b="1" dirty="0">
                          <a:solidFill>
                            <a:srgbClr val="FF0000"/>
                          </a:solidFill>
                        </a:rPr>
                        <a:t>路得记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28401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FFC000"/>
                          </a:solidFill>
                        </a:rPr>
                        <a:t>一线光</a:t>
                      </a:r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216616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FFC000"/>
                          </a:solidFill>
                        </a:rPr>
                        <a:t>进入直线希望</a:t>
                      </a:r>
                      <a:endParaRPr lang="en-US" sz="3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917799"/>
                  </a:ext>
                </a:extLst>
              </a:tr>
              <a:tr h="834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/>
                        <a:t>预备了王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905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30AEEE-5861-40E3-9FEB-E843F730B2DB}"/>
              </a:ext>
            </a:extLst>
          </p:cNvPr>
          <p:cNvSpPr txBox="1"/>
          <p:nvPr/>
        </p:nvSpPr>
        <p:spPr>
          <a:xfrm>
            <a:off x="2109409" y="5523130"/>
            <a:ext cx="9324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永约却藉外邦女子的信，得以延续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B723A6-780E-4F60-A87D-40F559399D1E}"/>
              </a:ext>
            </a:extLst>
          </p:cNvPr>
          <p:cNvSpPr txBox="1">
            <a:spLocks/>
          </p:cNvSpPr>
          <p:nvPr/>
        </p:nvSpPr>
        <p:spPr>
          <a:xfrm>
            <a:off x="2196935" y="4829752"/>
            <a:ext cx="8100396" cy="927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45500-ABB5-466F-8C9A-4597181A29A6}"/>
              </a:ext>
            </a:extLst>
          </p:cNvPr>
          <p:cNvSpPr txBox="1"/>
          <p:nvPr/>
        </p:nvSpPr>
        <p:spPr>
          <a:xfrm>
            <a:off x="0" y="0"/>
            <a:ext cx="12192000" cy="990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200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378A6-3A73-409E-9054-3C59F8A5658E}"/>
              </a:ext>
            </a:extLst>
          </p:cNvPr>
          <p:cNvSpPr txBox="1"/>
          <p:nvPr/>
        </p:nvSpPr>
        <p:spPr>
          <a:xfrm>
            <a:off x="-23028" y="1055790"/>
            <a:ext cx="6097772" cy="62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B. </a:t>
            </a:r>
            <a:r>
              <a:rPr lang="zh-CN" sz="3200" spc="300" dirty="0">
                <a:solidFill>
                  <a:srgbClr val="00CCFF"/>
                </a:solidFill>
                <a:effectLst/>
              </a:rPr>
              <a:t>大卫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乱世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-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叛乱始末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11-20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章</a:t>
            </a:r>
            <a:endParaRPr lang="en-US" sz="3600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04C5C-DD91-43D4-B759-1C7A3D4BD968}"/>
              </a:ext>
            </a:extLst>
          </p:cNvPr>
          <p:cNvSpPr txBox="1"/>
          <p:nvPr/>
        </p:nvSpPr>
        <p:spPr>
          <a:xfrm>
            <a:off x="569192" y="1685881"/>
            <a:ext cx="536013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>
                <a:effectLst/>
              </a:rPr>
              <a:t>11</a:t>
            </a:r>
            <a:r>
              <a:rPr lang="zh-CN" altLang="en-US" sz="2600" spc="300" dirty="0">
                <a:effectLst/>
              </a:rPr>
              <a:t>章 大卫犯罪原因？  </a:t>
            </a:r>
            <a:endParaRPr lang="en-US" sz="26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26BD5-7579-41E7-A24F-5EAB5AD8E49D}"/>
              </a:ext>
            </a:extLst>
          </p:cNvPr>
          <p:cNvSpPr txBox="1"/>
          <p:nvPr/>
        </p:nvSpPr>
        <p:spPr>
          <a:xfrm>
            <a:off x="6349577" y="1659339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试探</a:t>
            </a:r>
            <a:r>
              <a:rPr lang="en-CA" altLang="zh-CN" sz="2600" spc="300" dirty="0">
                <a:solidFill>
                  <a:srgbClr val="FF33CC"/>
                </a:solidFill>
                <a:effectLst/>
              </a:rPr>
              <a:t>/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安逸</a:t>
            </a:r>
            <a:r>
              <a:rPr lang="en-CA" altLang="zh-CN" sz="2600" spc="300" dirty="0">
                <a:solidFill>
                  <a:srgbClr val="FF33CC"/>
                </a:solidFill>
                <a:effectLst/>
              </a:rPr>
              <a:t>---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警醒？接受神不给的？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4883-B426-46D4-91E8-5861D697C86D}"/>
              </a:ext>
            </a:extLst>
          </p:cNvPr>
          <p:cNvSpPr txBox="1"/>
          <p:nvPr/>
        </p:nvSpPr>
        <p:spPr>
          <a:xfrm>
            <a:off x="569192" y="2088539"/>
            <a:ext cx="589862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12</a:t>
            </a:r>
            <a:r>
              <a:rPr lang="zh-CN" altLang="en-US" sz="2600" spc="300" dirty="0">
                <a:effectLst/>
              </a:rPr>
              <a:t>章 发义怒   真诚悔改！神祝福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9C3A7-CC54-4D8B-9A39-50097BDDA634}"/>
              </a:ext>
            </a:extLst>
          </p:cNvPr>
          <p:cNvSpPr txBox="1"/>
          <p:nvPr/>
        </p:nvSpPr>
        <p:spPr>
          <a:xfrm>
            <a:off x="6349577" y="2061997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对别人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的罪发义怒，对自己呢？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39E6E-D096-469B-86FB-C979BB5EED42}"/>
              </a:ext>
            </a:extLst>
          </p:cNvPr>
          <p:cNvSpPr txBox="1"/>
          <p:nvPr/>
        </p:nvSpPr>
        <p:spPr>
          <a:xfrm>
            <a:off x="569192" y="2509456"/>
            <a:ext cx="589862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13</a:t>
            </a:r>
            <a:r>
              <a:rPr lang="zh-CN" altLang="en-US" sz="2600" spc="300" dirty="0">
                <a:effectLst/>
              </a:rPr>
              <a:t>章 诅咒？教子无方  灵糊涂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51672-F4D2-415E-B675-1D13C95B1307}"/>
              </a:ext>
            </a:extLst>
          </p:cNvPr>
          <p:cNvSpPr txBox="1"/>
          <p:nvPr/>
        </p:nvSpPr>
        <p:spPr>
          <a:xfrm>
            <a:off x="6349577" y="248291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我习惯跑在神前面？求问？等候？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30C9B-AD19-44F9-9404-F427A1678B97}"/>
              </a:ext>
            </a:extLst>
          </p:cNvPr>
          <p:cNvSpPr txBox="1"/>
          <p:nvPr/>
        </p:nvSpPr>
        <p:spPr>
          <a:xfrm>
            <a:off x="569192" y="2988451"/>
            <a:ext cx="536013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dirty="0"/>
              <a:t>14-15</a:t>
            </a:r>
            <a:r>
              <a:rPr lang="zh-CN" altLang="en-US" sz="2600" dirty="0">
                <a:effectLst/>
              </a:rPr>
              <a:t>章 押沙龙长相？内心？叛乱</a:t>
            </a:r>
            <a:r>
              <a:rPr lang="zh-CN" altLang="en-US" sz="2800" dirty="0">
                <a:effectLst/>
              </a:rPr>
              <a:t>  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5B198-65BF-48EE-A9BC-99EE63B53145}"/>
              </a:ext>
            </a:extLst>
          </p:cNvPr>
          <p:cNvSpPr txBox="1"/>
          <p:nvPr/>
        </p:nvSpPr>
        <p:spPr>
          <a:xfrm>
            <a:off x="569192" y="3500995"/>
            <a:ext cx="5526808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15</a:t>
            </a:r>
            <a:r>
              <a:rPr lang="zh-CN" altLang="en-US" sz="2600" spc="300" dirty="0">
                <a:effectLst/>
              </a:rPr>
              <a:t>章 困境中反应？</a:t>
            </a:r>
            <a:r>
              <a:rPr lang="en-CA" altLang="zh-CN" sz="2600" dirty="0">
                <a:effectLst/>
              </a:rPr>
              <a:t>16</a:t>
            </a:r>
            <a:r>
              <a:rPr lang="en-CA" altLang="zh-CN" sz="2600" dirty="0"/>
              <a:t>:11 </a:t>
            </a:r>
            <a:r>
              <a:rPr lang="zh-CN" altLang="en-US" sz="2600" dirty="0"/>
              <a:t>从神来的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F0F74-A02C-44A1-A310-EA1A32AC9C46}"/>
              </a:ext>
            </a:extLst>
          </p:cNvPr>
          <p:cNvSpPr txBox="1"/>
          <p:nvPr/>
        </p:nvSpPr>
        <p:spPr>
          <a:xfrm>
            <a:off x="6349577" y="3474453"/>
            <a:ext cx="589862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困境中，如何回应？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2C4B4-5402-469C-8A81-3839EB36F23E}"/>
              </a:ext>
            </a:extLst>
          </p:cNvPr>
          <p:cNvSpPr txBox="1"/>
          <p:nvPr/>
        </p:nvSpPr>
        <p:spPr>
          <a:xfrm>
            <a:off x="569192" y="4023144"/>
            <a:ext cx="536013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16</a:t>
            </a:r>
            <a:r>
              <a:rPr lang="zh-CN" altLang="en-US" sz="2600" spc="300" dirty="0">
                <a:effectLst/>
              </a:rPr>
              <a:t>章 困苦中，精明完无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8817B-260E-4077-BBEC-347CBB0FD18D}"/>
              </a:ext>
            </a:extLst>
          </p:cNvPr>
          <p:cNvSpPr txBox="1"/>
          <p:nvPr/>
        </p:nvSpPr>
        <p:spPr>
          <a:xfrm>
            <a:off x="6349577" y="4023144"/>
            <a:ext cx="589862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600" spc="300" dirty="0">
                <a:solidFill>
                  <a:srgbClr val="FF33CC"/>
                </a:solidFill>
              </a:rPr>
              <a:t>灵里软弱时，我做重大决定吗？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C61D6-9661-4B27-9EC5-FEBDE11AD550}"/>
              </a:ext>
            </a:extLst>
          </p:cNvPr>
          <p:cNvSpPr txBox="1"/>
          <p:nvPr/>
        </p:nvSpPr>
        <p:spPr>
          <a:xfrm>
            <a:off x="569192" y="4545314"/>
            <a:ext cx="5526808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dirty="0"/>
              <a:t>17-19</a:t>
            </a:r>
            <a:r>
              <a:rPr lang="zh-CN" altLang="en-US" sz="2600" dirty="0"/>
              <a:t>章</a:t>
            </a:r>
            <a:r>
              <a:rPr lang="zh-CN" altLang="en-US" sz="2600" dirty="0">
                <a:effectLst/>
              </a:rPr>
              <a:t> 脱险，哭儿？君</a:t>
            </a:r>
            <a:r>
              <a:rPr lang="en-CA" altLang="zh-CN" sz="2600" dirty="0">
                <a:effectLst/>
              </a:rPr>
              <a:t>+</a:t>
            </a:r>
            <a:r>
              <a:rPr lang="zh-CN" altLang="en-US" sz="2600" dirty="0">
                <a:effectLst/>
              </a:rPr>
              <a:t>军</a:t>
            </a:r>
            <a:r>
              <a:rPr lang="en-CA" altLang="zh-CN" sz="2600" dirty="0">
                <a:effectLst/>
              </a:rPr>
              <a:t>+</a:t>
            </a:r>
            <a:r>
              <a:rPr lang="zh-CN" altLang="en-US" sz="2600" dirty="0">
                <a:effectLst/>
              </a:rPr>
              <a:t>民</a:t>
            </a:r>
            <a:r>
              <a:rPr lang="en-CA" altLang="zh-CN" sz="2600" dirty="0">
                <a:effectLst/>
              </a:rPr>
              <a:t>=</a:t>
            </a:r>
            <a:r>
              <a:rPr lang="zh-CN" altLang="en-US" sz="2600" dirty="0">
                <a:effectLst/>
              </a:rPr>
              <a:t>同心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548FF-9A1F-444A-ABAD-4FDA70B8C8B8}"/>
              </a:ext>
            </a:extLst>
          </p:cNvPr>
          <p:cNvSpPr txBox="1"/>
          <p:nvPr/>
        </p:nvSpPr>
        <p:spPr>
          <a:xfrm>
            <a:off x="6349577" y="454531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教会事奉，我是独行侠吗？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DB759-C2B6-4A68-ACA7-A4D2688D7658}"/>
              </a:ext>
            </a:extLst>
          </p:cNvPr>
          <p:cNvSpPr txBox="1"/>
          <p:nvPr/>
        </p:nvSpPr>
        <p:spPr>
          <a:xfrm>
            <a:off x="569192" y="5140476"/>
            <a:ext cx="5360137" cy="101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20</a:t>
            </a:r>
            <a:r>
              <a:rPr lang="zh-CN" altLang="en-US" sz="2600" spc="300" dirty="0">
                <a:effectLst/>
              </a:rPr>
              <a:t>章 平乱。处理情欲有进步吗？</a:t>
            </a:r>
            <a:endParaRPr lang="en-CA" altLang="zh-CN" sz="2600" spc="300" dirty="0">
              <a:effectLst/>
            </a:endParaRPr>
          </a:p>
          <a:p>
            <a:pPr>
              <a:lnSpc>
                <a:spcPct val="115000"/>
              </a:lnSpc>
            </a:pPr>
            <a:r>
              <a:rPr lang="zh-CN" altLang="en-US" sz="2600" spc="300" dirty="0"/>
              <a:t>善待仇敌</a:t>
            </a:r>
            <a:r>
              <a:rPr lang="en-CA" altLang="zh-CN" sz="2600" spc="300" dirty="0"/>
              <a:t>+</a:t>
            </a:r>
            <a:r>
              <a:rPr lang="zh-CN" altLang="en-US" sz="2600" spc="300" dirty="0"/>
              <a:t>好友   内部争权夺利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45500-ABB5-466F-8C9A-4597181A29A6}"/>
              </a:ext>
            </a:extLst>
          </p:cNvPr>
          <p:cNvSpPr txBox="1"/>
          <p:nvPr/>
        </p:nvSpPr>
        <p:spPr>
          <a:xfrm>
            <a:off x="0" y="0"/>
            <a:ext cx="12192000" cy="990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200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3C09E-8DF2-48C2-8795-BF524E53FFBC}"/>
              </a:ext>
            </a:extLst>
          </p:cNvPr>
          <p:cNvSpPr txBox="1"/>
          <p:nvPr/>
        </p:nvSpPr>
        <p:spPr>
          <a:xfrm>
            <a:off x="15475" y="1062393"/>
            <a:ext cx="6097772" cy="62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C. </a:t>
            </a:r>
            <a:r>
              <a:rPr lang="zh-CN" sz="3200" spc="300" dirty="0">
                <a:solidFill>
                  <a:srgbClr val="00CCFF"/>
                </a:solidFill>
                <a:effectLst/>
              </a:rPr>
              <a:t>大卫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感慨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-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成败定论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21-24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章</a:t>
            </a:r>
            <a:endParaRPr lang="en-US" sz="3200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2943AA5-A04D-48F2-90AF-FB24CCA9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64" y="1579890"/>
            <a:ext cx="1142358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21:1-14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三年的饥荒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目的在于？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21:15-22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大卫的勇士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22:1-51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诗篇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18 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称呼神什么？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23:1-7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诗篇  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***</a:t>
            </a:r>
            <a:r>
              <a:rPr lang="en-CA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5 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我家在神面前正是如此！</a:t>
            </a:r>
            <a:endParaRPr lang="en-CA" altLang="zh-CN" sz="2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       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神却与我立永远的约！！！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23:8-39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大卫的勇士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---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乌利亚，约押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x3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次，但没有他？</a:t>
            </a:r>
            <a:endParaRPr kumimoji="0" lang="en-CA" altLang="zh-CN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</a:t>
            </a: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+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将</a:t>
            </a: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=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体恤、疼爱 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  <a:p>
            <a:pPr lvl="0"/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24:1-25	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瘟疫何时止住？代上</a:t>
            </a: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21:7</a:t>
            </a:r>
            <a:endParaRPr kumimoji="0" lang="en-CA" altLang="zh-CN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lvl="0"/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大卫数点，求问神吗？如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何选灾祸？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---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落在神手里！</a:t>
            </a:r>
            <a:endParaRPr kumimoji="0" lang="en-CA" altLang="zh-CN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lvl="0"/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v.16 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筑坛前？后？悔改后，</a:t>
            </a: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v.10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神垂听祷告</a:t>
            </a:r>
            <a:r>
              <a:rPr lang="en-CA" altLang="zh-CN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--</a:t>
            </a: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止住！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8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C192B05A-216B-4C00-AC6D-23DD60A9AC10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6CB7D3D-929C-4E01-82D7-3D99CB48C3FF}"/>
              </a:ext>
            </a:extLst>
          </p:cNvPr>
          <p:cNvSpPr/>
          <p:nvPr/>
        </p:nvSpPr>
        <p:spPr>
          <a:xfrm>
            <a:off x="7443538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9ED49-5972-4EDB-95E3-C20A89CD7331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BADF1-4F8E-4047-BDC0-9C52B3B84432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78566-F451-44BA-A370-F8021F769895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FDF328-10D1-4DEA-BD35-89A0DAFC2A10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2DEBE-A71F-40F9-A39A-0743AE6D261B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A765BA-4254-42CA-BA6B-B4412DFBFB4E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75E270-4E30-462B-B3CE-766CEDF0BE88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766F76-AE48-4373-8EA6-13CF2EFAF26F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88B7D3-C949-4F68-BBAD-4527FEAA919B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BBA74D-BA15-4F22-B552-BFA526DD7654}"/>
              </a:ext>
            </a:extLst>
          </p:cNvPr>
          <p:cNvCxnSpPr>
            <a:cxnSpLocks/>
          </p:cNvCxnSpPr>
          <p:nvPr/>
        </p:nvCxnSpPr>
        <p:spPr>
          <a:xfrm flipH="1">
            <a:off x="8568401" y="130628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9912A4-C554-4A63-8A6E-3F40469C458D}"/>
              </a:ext>
            </a:extLst>
          </p:cNvPr>
          <p:cNvCxnSpPr>
            <a:cxnSpLocks/>
          </p:cNvCxnSpPr>
          <p:nvPr/>
        </p:nvCxnSpPr>
        <p:spPr>
          <a:xfrm>
            <a:off x="9559001" y="130628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65C4EA-6F42-4BEB-B581-86A09CF3F7F2}"/>
              </a:ext>
            </a:extLst>
          </p:cNvPr>
          <p:cNvCxnSpPr>
            <a:cxnSpLocks/>
          </p:cNvCxnSpPr>
          <p:nvPr/>
        </p:nvCxnSpPr>
        <p:spPr>
          <a:xfrm>
            <a:off x="10156648" y="130628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FE58180-E620-44C2-93C1-9FDB645336D7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2EC8B1-C83B-4108-8EEA-1ACB1E800577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2F86EA-82C9-4FFA-A407-D5D1376F62F3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6D891C-301B-43C0-9D46-D1C52B25E2D7}"/>
              </a:ext>
            </a:extLst>
          </p:cNvPr>
          <p:cNvSpPr txBox="1"/>
          <p:nvPr/>
        </p:nvSpPr>
        <p:spPr>
          <a:xfrm>
            <a:off x="8234571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FA36AF-84CE-4809-ADF1-BA8F7DEB9ED9}"/>
              </a:ext>
            </a:extLst>
          </p:cNvPr>
          <p:cNvSpPr txBox="1"/>
          <p:nvPr/>
        </p:nvSpPr>
        <p:spPr>
          <a:xfrm>
            <a:off x="8725336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AE81AE-D45F-41D7-8044-406A661559DC}"/>
              </a:ext>
            </a:extLst>
          </p:cNvPr>
          <p:cNvSpPr txBox="1"/>
          <p:nvPr/>
        </p:nvSpPr>
        <p:spPr>
          <a:xfrm>
            <a:off x="9290487" y="1849601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扫罗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24" name="Straight Arrow Connector 9223">
            <a:extLst>
              <a:ext uri="{FF2B5EF4-FFF2-40B4-BE49-F238E27FC236}">
                <a16:creationId xmlns:a16="http://schemas.microsoft.com/office/drawing/2014/main" id="{FA9AF75F-7063-4833-B704-803092519500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6EF8C84-2E59-4087-B3FF-875C7D539868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E1B70EE-0450-4118-93B4-EF58D7D0326F}"/>
              </a:ext>
            </a:extLst>
          </p:cNvPr>
          <p:cNvCxnSpPr>
            <a:cxnSpLocks/>
          </p:cNvCxnSpPr>
          <p:nvPr/>
        </p:nvCxnSpPr>
        <p:spPr>
          <a:xfrm flipH="1">
            <a:off x="9060980" y="1306283"/>
            <a:ext cx="188688" cy="478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FF225D-D754-4ABB-AE73-D35354A1064F}"/>
              </a:ext>
            </a:extLst>
          </p:cNvPr>
          <p:cNvCxnSpPr>
            <a:cxnSpLocks/>
          </p:cNvCxnSpPr>
          <p:nvPr/>
        </p:nvCxnSpPr>
        <p:spPr>
          <a:xfrm>
            <a:off x="9842029" y="1306283"/>
            <a:ext cx="147865" cy="50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74FA835-AEB9-4A54-8A52-9069D242AB67}"/>
              </a:ext>
            </a:extLst>
          </p:cNvPr>
          <p:cNvSpPr txBox="1"/>
          <p:nvPr/>
        </p:nvSpPr>
        <p:spPr>
          <a:xfrm>
            <a:off x="9805744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勇士们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7FCBC9-9D93-46FA-8745-1F3EBBABCEFC}"/>
              </a:ext>
            </a:extLst>
          </p:cNvPr>
          <p:cNvSpPr txBox="1"/>
          <p:nvPr/>
        </p:nvSpPr>
        <p:spPr>
          <a:xfrm>
            <a:off x="10291972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押沙龙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C56794-030D-4CB0-9B60-909663904E78}"/>
              </a:ext>
            </a:extLst>
          </p:cNvPr>
          <p:cNvCxnSpPr>
            <a:cxnSpLocks/>
          </p:cNvCxnSpPr>
          <p:nvPr/>
        </p:nvCxnSpPr>
        <p:spPr>
          <a:xfrm>
            <a:off x="10613846" y="1306283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A41B31B-5ECA-4DD5-B6C0-366E99DF8181}"/>
              </a:ext>
            </a:extLst>
          </p:cNvPr>
          <p:cNvSpPr txBox="1"/>
          <p:nvPr/>
        </p:nvSpPr>
        <p:spPr>
          <a:xfrm>
            <a:off x="10850771" y="180605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两先知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943515DB-465F-42A4-A6CD-AA4E78B7029C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CEA9A66-7B9B-484B-BBDA-2A3135809D4A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11BD6C-DA29-45E6-AB87-1D4BD560BD13}"/>
              </a:ext>
            </a:extLst>
          </p:cNvPr>
          <p:cNvSpPr/>
          <p:nvPr/>
        </p:nvSpPr>
        <p:spPr>
          <a:xfrm>
            <a:off x="8741666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8C1DD90-AB4D-46EE-96FA-DAF7EB10B6AE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5" name="Oval 9244">
            <a:extLst>
              <a:ext uri="{FF2B5EF4-FFF2-40B4-BE49-F238E27FC236}">
                <a16:creationId xmlns:a16="http://schemas.microsoft.com/office/drawing/2014/main" id="{D27D7518-6101-4BBF-9A38-EECF33C24E00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003E146-A2B1-4BD0-A5F2-970DDC0FC930}"/>
              </a:ext>
            </a:extLst>
          </p:cNvPr>
          <p:cNvCxnSpPr>
            <a:cxnSpLocks/>
          </p:cNvCxnSpPr>
          <p:nvPr/>
        </p:nvCxnSpPr>
        <p:spPr>
          <a:xfrm>
            <a:off x="10940417" y="1299026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293CDBB-1D09-46D8-8583-9CC0DE0731A4}"/>
              </a:ext>
            </a:extLst>
          </p:cNvPr>
          <p:cNvSpPr txBox="1"/>
          <p:nvPr/>
        </p:nvSpPr>
        <p:spPr>
          <a:xfrm>
            <a:off x="11264428" y="1813316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祭司们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DCDB8B-8D29-4261-970F-504EB174469D}"/>
              </a:ext>
            </a:extLst>
          </p:cNvPr>
          <p:cNvSpPr txBox="1"/>
          <p:nvPr/>
        </p:nvSpPr>
        <p:spPr>
          <a:xfrm>
            <a:off x="572936" y="4700132"/>
            <a:ext cx="148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以利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2B4D2EA2-E827-4C1B-83D2-BC32F3B99CD4}"/>
              </a:ext>
            </a:extLst>
          </p:cNvPr>
          <p:cNvSpPr/>
          <p:nvPr/>
        </p:nvSpPr>
        <p:spPr>
          <a:xfrm>
            <a:off x="761623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</a:rPr>
              <a:t>-7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238239-EAFF-4E8E-BF0E-2875BC0CD9B7}"/>
              </a:ext>
            </a:extLst>
          </p:cNvPr>
          <p:cNvSpPr txBox="1"/>
          <p:nvPr/>
        </p:nvSpPr>
        <p:spPr>
          <a:xfrm>
            <a:off x="68995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撒治理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7" name="Arrow: Right 9246">
            <a:extLst>
              <a:ext uri="{FF2B5EF4-FFF2-40B4-BE49-F238E27FC236}">
                <a16:creationId xmlns:a16="http://schemas.microsoft.com/office/drawing/2014/main" id="{DA74C497-12C0-4A11-AA50-4ADDD3F425A1}"/>
              </a:ext>
            </a:extLst>
          </p:cNvPr>
          <p:cNvSpPr/>
          <p:nvPr/>
        </p:nvSpPr>
        <p:spPr>
          <a:xfrm>
            <a:off x="2935705" y="3476552"/>
            <a:ext cx="9256295" cy="82731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/>
              <a:t>           士师 </a:t>
            </a:r>
            <a:r>
              <a:rPr lang="en-US" altLang="zh-CN" sz="2800" b="1" dirty="0"/>
              <a:t>----------------------------</a:t>
            </a:r>
            <a:r>
              <a:rPr lang="zh-CN" altLang="en-US" sz="2800" b="1" dirty="0"/>
              <a:t>王国</a:t>
            </a:r>
            <a:endParaRPr lang="en-US" sz="2800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83C502-D06B-4EA9-8288-E080121E9A92}"/>
              </a:ext>
            </a:extLst>
          </p:cNvPr>
          <p:cNvSpPr/>
          <p:nvPr/>
        </p:nvSpPr>
        <p:spPr>
          <a:xfrm>
            <a:off x="2147740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</a:t>
            </a:r>
            <a:r>
              <a:rPr lang="en-US" altLang="zh-CN" sz="2400" b="1" dirty="0">
                <a:solidFill>
                  <a:schemeClr val="bg1"/>
                </a:solidFill>
              </a:rPr>
              <a:t>-15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CC836E2-085B-466F-8811-2F972DFEE507}"/>
              </a:ext>
            </a:extLst>
          </p:cNvPr>
          <p:cNvSpPr/>
          <p:nvPr/>
        </p:nvSpPr>
        <p:spPr>
          <a:xfrm>
            <a:off x="354836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16</a:t>
            </a:r>
            <a:r>
              <a:rPr lang="en-US" altLang="zh-CN" sz="2000" b="1" dirty="0"/>
              <a:t>-18</a:t>
            </a:r>
            <a:endParaRPr lang="en-US" sz="20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F261DD-9544-4617-AC3D-5256F8C27D9B}"/>
              </a:ext>
            </a:extLst>
          </p:cNvPr>
          <p:cNvSpPr/>
          <p:nvPr/>
        </p:nvSpPr>
        <p:spPr>
          <a:xfrm>
            <a:off x="631333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27</a:t>
            </a:r>
            <a:r>
              <a:rPr lang="en-US" altLang="zh-CN" sz="2000" b="1" dirty="0"/>
              <a:t>-31</a:t>
            </a:r>
            <a:endParaRPr lang="en-US" sz="20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A370A74-C009-4949-AFED-6D0D8DCCF6FB}"/>
              </a:ext>
            </a:extLst>
          </p:cNvPr>
          <p:cNvSpPr/>
          <p:nvPr/>
        </p:nvSpPr>
        <p:spPr>
          <a:xfrm>
            <a:off x="4941736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  <a:r>
              <a:rPr lang="en-US" altLang="zh-CN" sz="2000" b="1" dirty="0"/>
              <a:t>-26</a:t>
            </a:r>
            <a:endParaRPr lang="en-US" sz="20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DAC1CF-8FFB-4870-88A0-F8AB00573827}"/>
              </a:ext>
            </a:extLst>
          </p:cNvPr>
          <p:cNvSpPr txBox="1"/>
          <p:nvPr/>
        </p:nvSpPr>
        <p:spPr>
          <a:xfrm>
            <a:off x="1959955" y="4700132"/>
            <a:ext cx="141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扫罗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9327292-F667-4371-886B-AA51F8808D44}"/>
              </a:ext>
            </a:extLst>
          </p:cNvPr>
          <p:cNvSpPr txBox="1"/>
          <p:nvPr/>
        </p:nvSpPr>
        <p:spPr>
          <a:xfrm>
            <a:off x="3400310" y="4700132"/>
            <a:ext cx="1537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396E6B-EA08-41B1-AC61-E4CE7366DBE3}"/>
              </a:ext>
            </a:extLst>
          </p:cNvPr>
          <p:cNvSpPr txBox="1"/>
          <p:nvPr/>
        </p:nvSpPr>
        <p:spPr>
          <a:xfrm>
            <a:off x="4717670" y="4700132"/>
            <a:ext cx="1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扫追大卫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5AEDCFB-A8D6-48D2-9CB4-C362C5D88B18}"/>
              </a:ext>
            </a:extLst>
          </p:cNvPr>
          <p:cNvSpPr txBox="1"/>
          <p:nvPr/>
        </p:nvSpPr>
        <p:spPr>
          <a:xfrm>
            <a:off x="6103784" y="4700132"/>
            <a:ext cx="1508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大卫寄居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CD3583E-1304-482A-BA08-5BBB10FEC4D7}"/>
              </a:ext>
            </a:extLst>
          </p:cNvPr>
          <p:cNvSpPr txBox="1"/>
          <p:nvPr/>
        </p:nvSpPr>
        <p:spPr>
          <a:xfrm>
            <a:off x="208332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扫治理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F745C67-46CE-42E8-A665-C27F1B0F1F04}"/>
              </a:ext>
            </a:extLst>
          </p:cNvPr>
          <p:cNvSpPr txBox="1"/>
          <p:nvPr/>
        </p:nvSpPr>
        <p:spPr>
          <a:xfrm>
            <a:off x="3353332" y="5941102"/>
            <a:ext cx="1443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兴起大卫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095BC2D-5C6A-4BC0-9BEC-D34C1582CD35}"/>
              </a:ext>
            </a:extLst>
          </p:cNvPr>
          <p:cNvSpPr txBox="1"/>
          <p:nvPr/>
        </p:nvSpPr>
        <p:spPr>
          <a:xfrm>
            <a:off x="4899101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大卫逃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1BDB6F-CE65-490E-B164-FDAC8CA49B83}"/>
              </a:ext>
            </a:extLst>
          </p:cNvPr>
          <p:cNvSpPr txBox="1"/>
          <p:nvPr/>
        </p:nvSpPr>
        <p:spPr>
          <a:xfrm>
            <a:off x="6270698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等待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DA0B28-4D93-49F2-BA4C-5704F300833C}"/>
              </a:ext>
            </a:extLst>
          </p:cNvPr>
          <p:cNvSpPr/>
          <p:nvPr/>
        </p:nvSpPr>
        <p:spPr>
          <a:xfrm>
            <a:off x="7797233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1-10</a:t>
            </a:r>
            <a:endParaRPr lang="en-US" sz="20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29EAA0E-838E-4772-A474-33BF47C49197}"/>
              </a:ext>
            </a:extLst>
          </p:cNvPr>
          <p:cNvSpPr txBox="1"/>
          <p:nvPr/>
        </p:nvSpPr>
        <p:spPr>
          <a:xfrm>
            <a:off x="7571879" y="4700132"/>
            <a:ext cx="184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大卫盛世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8283EF5-0C9E-4DF4-8D5A-023B3EB3EE50}"/>
              </a:ext>
            </a:extLst>
          </p:cNvPr>
          <p:cNvSpPr txBox="1"/>
          <p:nvPr/>
        </p:nvSpPr>
        <p:spPr>
          <a:xfrm>
            <a:off x="7449796" y="5941102"/>
            <a:ext cx="163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统一全国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F969692-5A1E-4E5D-9EB6-0C1BB6282FAB}"/>
              </a:ext>
            </a:extLst>
          </p:cNvPr>
          <p:cNvSpPr/>
          <p:nvPr/>
        </p:nvSpPr>
        <p:spPr>
          <a:xfrm>
            <a:off x="9281128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11-20</a:t>
            </a:r>
            <a:endParaRPr lang="en-US" sz="20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43CA86-2F7F-4B58-AC32-CDD66A982DF5}"/>
              </a:ext>
            </a:extLst>
          </p:cNvPr>
          <p:cNvSpPr txBox="1"/>
          <p:nvPr/>
        </p:nvSpPr>
        <p:spPr>
          <a:xfrm>
            <a:off x="9071575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大卫乱世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147AC7-52F6-4C24-86FD-7393E3FBC1BA}"/>
              </a:ext>
            </a:extLst>
          </p:cNvPr>
          <p:cNvSpPr txBox="1"/>
          <p:nvPr/>
        </p:nvSpPr>
        <p:spPr>
          <a:xfrm>
            <a:off x="9063791" y="5941102"/>
            <a:ext cx="147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羞 碎 怒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3CCB8C-CB56-43B3-A71B-8A673C473DAD}"/>
              </a:ext>
            </a:extLst>
          </p:cNvPr>
          <p:cNvSpPr/>
          <p:nvPr/>
        </p:nvSpPr>
        <p:spPr>
          <a:xfrm>
            <a:off x="10728737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21</a:t>
            </a:r>
            <a:r>
              <a:rPr lang="en-US" altLang="zh-CN" sz="2000" b="1" dirty="0"/>
              <a:t>-24</a:t>
            </a:r>
            <a:endParaRPr lang="en-US" sz="2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346C1CF-FDF8-4154-BFA1-71FD26CF8864}"/>
              </a:ext>
            </a:extLst>
          </p:cNvPr>
          <p:cNvSpPr txBox="1"/>
          <p:nvPr/>
        </p:nvSpPr>
        <p:spPr>
          <a:xfrm>
            <a:off x="10519184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大卫感慨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F90A710-804A-4D5E-9DB5-1171892E8151}"/>
              </a:ext>
            </a:extLst>
          </p:cNvPr>
          <p:cNvSpPr txBox="1"/>
          <p:nvPr/>
        </p:nvSpPr>
        <p:spPr>
          <a:xfrm>
            <a:off x="10539663" y="5941102"/>
            <a:ext cx="152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瘟疫止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9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EACB5-76AB-4373-A857-AC434A8DB0F4}"/>
              </a:ext>
            </a:extLst>
          </p:cNvPr>
          <p:cNvSpPr txBox="1"/>
          <p:nvPr/>
        </p:nvSpPr>
        <p:spPr>
          <a:xfrm>
            <a:off x="0" y="0"/>
            <a:ext cx="12192000" cy="1149289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CA" altLang="zh-CN" sz="4400" b="1" dirty="0">
              <a:solidFill>
                <a:srgbClr val="0000CC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2BA9D-DF6F-44DA-8A4D-CC3CB926D6EF}"/>
              </a:ext>
            </a:extLst>
          </p:cNvPr>
          <p:cNvSpPr txBox="1"/>
          <p:nvPr/>
        </p:nvSpPr>
        <p:spPr>
          <a:xfrm>
            <a:off x="188729" y="1327460"/>
            <a:ext cx="2575736" cy="689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3600" spc="300" dirty="0">
                <a:solidFill>
                  <a:srgbClr val="00CCFF"/>
                </a:solidFill>
              </a:rPr>
              <a:t>👍欣</a:t>
            </a:r>
            <a:r>
              <a:rPr lang="zh-CN" altLang="en-US" sz="3600" spc="300" dirty="0">
                <a:solidFill>
                  <a:srgbClr val="00CCFF"/>
                </a:solidFill>
                <a:effectLst/>
              </a:rPr>
              <a:t>赏的？</a:t>
            </a:r>
            <a:endParaRPr lang="en-US" sz="36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D4530-F412-4EF4-8FD7-B590C174AE2E}"/>
              </a:ext>
            </a:extLst>
          </p:cNvPr>
          <p:cNvSpPr txBox="1"/>
          <p:nvPr/>
        </p:nvSpPr>
        <p:spPr>
          <a:xfrm>
            <a:off x="8084287" y="1234817"/>
            <a:ext cx="3918984" cy="68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3600" spc="300" dirty="0">
                <a:solidFill>
                  <a:srgbClr val="FF33CC"/>
                </a:solidFill>
              </a:rPr>
              <a:t>🥰成</a:t>
            </a:r>
            <a:r>
              <a:rPr lang="zh-CN" altLang="en-US" sz="3600" spc="300" dirty="0">
                <a:solidFill>
                  <a:srgbClr val="FF33CC"/>
                </a:solidFill>
                <a:effectLst/>
              </a:rPr>
              <a:t>败定论？</a:t>
            </a:r>
            <a:endParaRPr lang="en-CA" altLang="zh-CN" sz="3600" spc="300" dirty="0">
              <a:solidFill>
                <a:srgbClr val="FF33CC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9EAB8-30C0-4E14-A563-A53CB235F5CB}"/>
              </a:ext>
            </a:extLst>
          </p:cNvPr>
          <p:cNvSpPr txBox="1"/>
          <p:nvPr/>
        </p:nvSpPr>
        <p:spPr>
          <a:xfrm>
            <a:off x="4791884" y="1234817"/>
            <a:ext cx="2376493" cy="68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zh-CN" altLang="en-US" sz="3600" spc="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😢软</a:t>
            </a:r>
            <a:r>
              <a:rPr lang="zh-CN" altLang="en-US" sz="3600" spc="3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弱的？</a:t>
            </a:r>
            <a:endParaRPr lang="en-US" sz="3600" spc="3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7495C-0F7A-4A74-B232-D44D237C0145}"/>
              </a:ext>
            </a:extLst>
          </p:cNvPr>
          <p:cNvSpPr txBox="1"/>
          <p:nvPr/>
        </p:nvSpPr>
        <p:spPr>
          <a:xfrm>
            <a:off x="496737" y="2195115"/>
            <a:ext cx="3796130" cy="451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善待仇敌</a:t>
            </a:r>
            <a:r>
              <a:rPr lang="en-CA" altLang="zh-CN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将领</a:t>
            </a:r>
            <a:r>
              <a:rPr lang="en-CA" altLang="zh-CN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好友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求问神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真诚悔改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依靠神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尊神为大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CA" altLang="zh-CN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CA" altLang="zh-CN" sz="32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CA" altLang="zh-CN" sz="24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4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CA" altLang="zh-CN" sz="24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32E3F-661D-4056-A5E5-F6EBDB9A1C70}"/>
              </a:ext>
            </a:extLst>
          </p:cNvPr>
          <p:cNvSpPr txBox="1"/>
          <p:nvPr/>
        </p:nvSpPr>
        <p:spPr>
          <a:xfrm>
            <a:off x="7963686" y="2136671"/>
            <a:ext cx="3918984" cy="2038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神同在</a:t>
            </a:r>
            <a:r>
              <a:rPr lang="en-US" altLang="zh-CN" sz="2800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使他胜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神管教</a:t>
            </a:r>
            <a:r>
              <a:rPr lang="en-US" altLang="zh-CN" sz="2800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spc="300" dirty="0">
                <a:solidFill>
                  <a:srgbClr val="00CC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使他胜</a:t>
            </a:r>
            <a:endParaRPr lang="en-CA" altLang="zh-CN" sz="2800" b="1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神立约</a:t>
            </a:r>
            <a:r>
              <a:rPr lang="en-US" altLang="zh-CN" sz="2800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使他立</a:t>
            </a:r>
            <a:endParaRPr lang="en-CA" altLang="zh-CN" sz="2800" b="1" spc="300" dirty="0">
              <a:solidFill>
                <a:srgbClr val="00CC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rgbClr val="00CC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神拣选</a:t>
            </a:r>
            <a:r>
              <a:rPr lang="en-US" altLang="zh-CN" sz="2800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spc="300" dirty="0">
                <a:solidFill>
                  <a:srgbClr val="00CC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使用他</a:t>
            </a:r>
            <a:endParaRPr lang="en-US" sz="2800" b="1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7AFFA-C3A0-4CE9-BD8B-BA947A55C371}"/>
              </a:ext>
            </a:extLst>
          </p:cNvPr>
          <p:cNvSpPr txBox="1"/>
          <p:nvPr/>
        </p:nvSpPr>
        <p:spPr>
          <a:xfrm>
            <a:off x="5380521" y="2041111"/>
            <a:ext cx="2376493" cy="451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奸淫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遮掩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诡诈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杀人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纵容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骄傲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不信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灵糊涂</a:t>
            </a:r>
            <a:endParaRPr lang="en-CA" altLang="zh-CN" sz="2800" b="1" spc="3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软弱</a:t>
            </a:r>
            <a:r>
              <a:rPr lang="en-CA" altLang="zh-CN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3200" b="1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耶稣被钉十字架与复活_旷野呼声基督教网站">
            <a:extLst>
              <a:ext uri="{FF2B5EF4-FFF2-40B4-BE49-F238E27FC236}">
                <a16:creationId xmlns:a16="http://schemas.microsoft.com/office/drawing/2014/main" id="{CE9E4AC6-7274-45DF-8172-9B5CEBC3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7" y="2134908"/>
            <a:ext cx="6433452" cy="45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1EAC14-1877-4525-8BD1-FF81360AD151}"/>
              </a:ext>
            </a:extLst>
          </p:cNvPr>
          <p:cNvSpPr txBox="1"/>
          <p:nvPr/>
        </p:nvSpPr>
        <p:spPr>
          <a:xfrm>
            <a:off x="5443559" y="4750253"/>
            <a:ext cx="7796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0000"/>
                </a:highlight>
                <a:latin typeface="STHupo" panose="02010800040101010101" pitchFamily="2" charset="-122"/>
                <a:ea typeface="STHupo" panose="02010800040101010101" pitchFamily="2" charset="-122"/>
                <a:cs typeface="Calibri" panose="020F0502020204030204" pitchFamily="34" charset="0"/>
              </a:rPr>
              <a:t>永约</a:t>
            </a:r>
            <a:endParaRPr lang="en-CA" sz="4800" dirty="0">
              <a:highlight>
                <a:srgbClr val="FF0000"/>
              </a:highlight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3DA0B-8155-424A-9B3F-EC120B2BE798}"/>
              </a:ext>
            </a:extLst>
          </p:cNvPr>
          <p:cNvSpPr txBox="1"/>
          <p:nvPr/>
        </p:nvSpPr>
        <p:spPr>
          <a:xfrm>
            <a:off x="7636513" y="5162368"/>
            <a:ext cx="4555487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神的恩典怎么</a:t>
            </a:r>
            <a:r>
              <a:rPr lang="zh-CN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能</a:t>
            </a:r>
            <a:endParaRPr lang="en-CA" altLang="zh-CN" sz="40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不够我用呢？！！！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ADACB8-3B23-4665-B5B8-F475B5B20854}"/>
              </a:ext>
            </a:extLst>
          </p:cNvPr>
          <p:cNvSpPr/>
          <p:nvPr/>
        </p:nvSpPr>
        <p:spPr>
          <a:xfrm>
            <a:off x="2168030" y="3017416"/>
            <a:ext cx="596435" cy="6517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1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8" grpId="0"/>
      <p:bldP spid="20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B258-5D55-448D-9FB6-6EC6CA94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134208"/>
            <a:ext cx="7543800" cy="1450757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谁写的士师记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</a:rPr>
              <a:t>路得记？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BC95-2B7F-4BF5-BCE2-D67F65C0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15" y="1584965"/>
            <a:ext cx="9317254" cy="2535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spc="300" dirty="0">
                <a:solidFill>
                  <a:schemeClr val="accent4">
                    <a:lumMod val="75000"/>
                  </a:schemeClr>
                </a:solidFill>
              </a:rPr>
              <a:t>作者说：当时没有王，说明写的时候有王</a:t>
            </a:r>
            <a:endParaRPr lang="en-US" altLang="zh-CN" sz="3200" b="1" spc="3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3200" b="1" spc="300" dirty="0">
                <a:solidFill>
                  <a:schemeClr val="accent4">
                    <a:lumMod val="75000"/>
                  </a:schemeClr>
                </a:solidFill>
              </a:rPr>
              <a:t>家谱：没有说耶西生大卫王，大卫还没有作王，但扫罗作王了。</a:t>
            </a:r>
            <a:endParaRPr lang="en-US" altLang="zh-CN" sz="3200" b="1" spc="3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3200" b="1" spc="300" dirty="0">
                <a:solidFill>
                  <a:srgbClr val="FF0000"/>
                </a:solidFill>
              </a:rPr>
              <a:t>目的？</a:t>
            </a:r>
            <a:endParaRPr lang="en-US" spc="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5193F-9096-471D-BD68-8F4C2E5455F8}"/>
              </a:ext>
            </a:extLst>
          </p:cNvPr>
          <p:cNvSpPr txBox="1"/>
          <p:nvPr/>
        </p:nvSpPr>
        <p:spPr>
          <a:xfrm>
            <a:off x="2593319" y="3582247"/>
            <a:ext cx="8321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spc="300" dirty="0">
                <a:solidFill>
                  <a:srgbClr val="0000CC"/>
                </a:solidFill>
              </a:rPr>
              <a:t>士师记</a:t>
            </a:r>
            <a:r>
              <a:rPr lang="en-US" altLang="zh-CN" sz="3200" b="1" spc="300" dirty="0">
                <a:solidFill>
                  <a:srgbClr val="0000CC"/>
                </a:solidFill>
              </a:rPr>
              <a:t>-----</a:t>
            </a:r>
            <a:r>
              <a:rPr lang="zh-CN" altLang="en-US" sz="3200" b="1" spc="300" dirty="0">
                <a:solidFill>
                  <a:srgbClr val="0000CC"/>
                </a:solidFill>
              </a:rPr>
              <a:t>便雅悯支派的败坏</a:t>
            </a:r>
            <a:r>
              <a:rPr lang="en-US" altLang="zh-CN" sz="3200" b="1" spc="300" dirty="0">
                <a:solidFill>
                  <a:srgbClr val="0000CC"/>
                </a:solidFill>
              </a:rPr>
              <a:t>-----</a:t>
            </a:r>
            <a:r>
              <a:rPr lang="zh-CN" altLang="en-US" sz="3200" b="1" spc="300" dirty="0">
                <a:solidFill>
                  <a:srgbClr val="0000CC"/>
                </a:solidFill>
              </a:rPr>
              <a:t>扫罗  </a:t>
            </a:r>
            <a:endParaRPr lang="en-US" altLang="zh-CN" sz="3200" b="1" spc="300" dirty="0">
              <a:solidFill>
                <a:srgbClr val="0000CC"/>
              </a:solidFill>
            </a:endParaRPr>
          </a:p>
          <a:p>
            <a:r>
              <a:rPr lang="zh-CN" altLang="en-US" sz="3200" b="1" spc="300" dirty="0">
                <a:solidFill>
                  <a:srgbClr val="0000CC"/>
                </a:solidFill>
              </a:rPr>
              <a:t>路得记</a:t>
            </a:r>
            <a:r>
              <a:rPr lang="en-US" altLang="zh-CN" sz="3200" b="1" spc="300" dirty="0">
                <a:solidFill>
                  <a:srgbClr val="0000CC"/>
                </a:solidFill>
              </a:rPr>
              <a:t>-----</a:t>
            </a:r>
            <a:r>
              <a:rPr lang="zh-CN" altLang="en-US" sz="3200" b="1" spc="300" dirty="0">
                <a:solidFill>
                  <a:srgbClr val="0000CC"/>
                </a:solidFill>
              </a:rPr>
              <a:t>伯利恒的盼望   </a:t>
            </a:r>
            <a:r>
              <a:rPr lang="en-US" altLang="zh-CN" sz="3200" b="1" spc="300" dirty="0">
                <a:solidFill>
                  <a:srgbClr val="0000CC"/>
                </a:solidFill>
              </a:rPr>
              <a:t>   ------</a:t>
            </a:r>
            <a:r>
              <a:rPr lang="zh-CN" altLang="en-US" sz="3200" b="1" spc="300" dirty="0">
                <a:solidFill>
                  <a:srgbClr val="0000CC"/>
                </a:solidFill>
              </a:rPr>
              <a:t>大卫</a:t>
            </a:r>
            <a:endParaRPr lang="en-US" sz="3200" b="1" spc="300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C920C-4D1E-495E-9730-61163098CA7B}"/>
              </a:ext>
            </a:extLst>
          </p:cNvPr>
          <p:cNvSpPr txBox="1"/>
          <p:nvPr/>
        </p:nvSpPr>
        <p:spPr>
          <a:xfrm>
            <a:off x="1071727" y="5045305"/>
            <a:ext cx="9589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spc="300" dirty="0">
                <a:solidFill>
                  <a:srgbClr val="00B050"/>
                </a:solidFill>
              </a:rPr>
              <a:t>更久远的计划</a:t>
            </a:r>
            <a:r>
              <a:rPr lang="en-US" altLang="zh-CN" sz="3600" b="1" spc="300" dirty="0">
                <a:solidFill>
                  <a:srgbClr val="00B050"/>
                </a:solidFill>
              </a:rPr>
              <a:t>----</a:t>
            </a:r>
            <a:r>
              <a:rPr lang="zh-CN" altLang="en-US" sz="3600" b="1" spc="300" dirty="0">
                <a:solidFill>
                  <a:srgbClr val="00B050"/>
                </a:solidFill>
              </a:rPr>
              <a:t>君王耶稣、君王的城  </a:t>
            </a:r>
            <a:endParaRPr lang="en-US" altLang="zh-CN" sz="3600" b="1" spc="300" dirty="0">
              <a:solidFill>
                <a:srgbClr val="00B050"/>
              </a:solidFill>
            </a:endParaRPr>
          </a:p>
          <a:p>
            <a:r>
              <a:rPr lang="en-US" altLang="zh-CN" sz="3600" b="1" spc="300" dirty="0">
                <a:solidFill>
                  <a:srgbClr val="00B050"/>
                </a:solidFill>
              </a:rPr>
              <a:t>    </a:t>
            </a:r>
            <a:r>
              <a:rPr lang="zh-CN" altLang="en-US" sz="3600" b="1" spc="300" dirty="0">
                <a:solidFill>
                  <a:srgbClr val="00B050"/>
                </a:solidFill>
              </a:rPr>
              <a:t>启</a:t>
            </a:r>
            <a:r>
              <a:rPr lang="en-US" altLang="zh-CN" sz="3600" b="1" spc="300" dirty="0">
                <a:solidFill>
                  <a:srgbClr val="00B050"/>
                </a:solidFill>
              </a:rPr>
              <a:t>21 </a:t>
            </a:r>
            <a:r>
              <a:rPr lang="zh-CN" altLang="en-US" sz="3600" b="1" spc="300" dirty="0">
                <a:solidFill>
                  <a:srgbClr val="00B050"/>
                </a:solidFill>
              </a:rPr>
              <a:t>最完美的君王耶稣基督正在来临中</a:t>
            </a:r>
            <a:endParaRPr lang="en-US" altLang="zh-CN" sz="3600" b="1" spc="3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19A94-9B4D-4F9E-8A97-F8197B2968BE}"/>
              </a:ext>
            </a:extLst>
          </p:cNvPr>
          <p:cNvSpPr txBox="1"/>
          <p:nvPr/>
        </p:nvSpPr>
        <p:spPr>
          <a:xfrm>
            <a:off x="8363667" y="612366"/>
            <a:ext cx="4833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撒母耳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142551-0521-4BBD-BF46-598EF142A2A1}"/>
              </a:ext>
            </a:extLst>
          </p:cNvPr>
          <p:cNvSpPr txBox="1">
            <a:spLocks/>
          </p:cNvSpPr>
          <p:nvPr/>
        </p:nvSpPr>
        <p:spPr>
          <a:xfrm>
            <a:off x="485273" y="-1158207"/>
            <a:ext cx="10515600" cy="155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E511C76-7360-4E77-9498-DFD05786D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" y="-36195"/>
            <a:ext cx="12365254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                     </a:t>
            </a:r>
            <a:r>
              <a:rPr kumimoji="0" lang="zh-CN" altLang="en-US" sz="3600" b="1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以色列王国                      </a:t>
            </a:r>
            <a:r>
              <a:rPr kumimoji="0" lang="en-CA" altLang="zh-CN" sz="3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联合王国：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zh-CN" sz="2800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扫罗		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	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 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撒上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大卫		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	     </a:t>
            </a:r>
            <a:r>
              <a:rPr kumimoji="0" lang="en-CA" altLang="zh-CN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撒下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所罗门	     </a:t>
            </a:r>
            <a:r>
              <a:rPr lang="en-US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	     </a:t>
            </a:r>
            <a:r>
              <a:rPr lang="en-CA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lang="zh-CN" altLang="en-US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王上</a:t>
            </a:r>
            <a:r>
              <a:rPr lang="en-US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1-11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分裂王国：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犹大	     南方	二支派   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以色列	北方	十支派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战争		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80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    </a:t>
            </a: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王上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12-16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和平		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80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    </a:t>
            </a: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王上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16-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王下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10 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以利亚 王上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17-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王下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战争		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50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    </a:t>
            </a: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王下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11-17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    以利沙 王上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19-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王下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9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北国以色列被掳至亚述</a:t>
            </a: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-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西元前</a:t>
            </a:r>
            <a:r>
              <a:rPr lang="en-US" altLang="zh-CN" sz="2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721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单一王国：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犹大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犹太人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)140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年  </a:t>
            </a:r>
            <a:r>
              <a:rPr lang="en-CA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	 </a:t>
            </a: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王下</a:t>
            </a:r>
            <a:r>
              <a:rPr lang="en-US" altLang="zh-CN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18-25</a:t>
            </a:r>
            <a:endParaRPr lang="zh-CN" altLang="en-US" sz="28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犹大国被掳至巴比伦	西元前</a:t>
            </a:r>
            <a:r>
              <a:rPr lang="en-US" altLang="zh-CN" sz="2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586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1337A2E7-5ED4-4FB9-B117-85FE161B2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1" y="2269325"/>
            <a:ext cx="11922492" cy="45719"/>
          </a:xfrm>
          <a:prstGeom prst="straightConnector1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6E01E7-0FE6-4F3D-A127-A15CD9DC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7" y="6357290"/>
            <a:ext cx="11079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	</a:t>
            </a:r>
            <a:endParaRPr kumimoji="0" lang="zh-CN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">
            <a:extLst>
              <a:ext uri="{FF2B5EF4-FFF2-40B4-BE49-F238E27FC236}">
                <a16:creationId xmlns:a16="http://schemas.microsoft.com/office/drawing/2014/main" id="{D1C48816-E5EF-4340-A405-040E6CD98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75" y="5251553"/>
            <a:ext cx="11922492" cy="45719"/>
          </a:xfrm>
          <a:prstGeom prst="straightConnector1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0F0D-173F-48F9-86F4-F3E58C5CC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607330-D522-4EEC-9007-1DA4013AA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2604" y="3321699"/>
            <a:ext cx="4807650" cy="1032217"/>
          </a:xfrm>
        </p:spPr>
        <p:txBody>
          <a:bodyPr>
            <a:normAutofit/>
          </a:bodyPr>
          <a:lstStyle/>
          <a:p>
            <a:r>
              <a:rPr lang="zh-CN" altLang="en-US" dirty="0"/>
              <a:t>撒母耳记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圣经揭秘撒母耳记上立王之争扫罗膏立为王_新闻_蛋蛋赞">
            <a:extLst>
              <a:ext uri="{FF2B5EF4-FFF2-40B4-BE49-F238E27FC236}">
                <a16:creationId xmlns:a16="http://schemas.microsoft.com/office/drawing/2014/main" id="{7AD811E6-4E9E-4456-B744-744F37740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18" y="4652210"/>
            <a:ext cx="3209604" cy="19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FDC0D9-4C7D-4131-B549-8789A93480B7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E926026-51D8-444F-9A53-5AB60426C946}"/>
              </a:ext>
            </a:extLst>
          </p:cNvPr>
          <p:cNvSpPr/>
          <p:nvPr/>
        </p:nvSpPr>
        <p:spPr>
          <a:xfrm>
            <a:off x="7443538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00854-BBDB-40E5-9E23-D37796E9FAF9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BC594-1663-46A6-9601-519C421224E6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4C74C-629B-41B4-B6B4-8AF43F80C9DE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8F60F0-7D11-404B-91F9-96CB93474905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21BDA5-F2A1-4317-B65C-DDCF27EF2784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868A8A-8FEA-42A9-96E4-3AFA9A3762D3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3BCA04-043C-4766-8DBF-0AC55AF701BA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5A628A-CF4D-43C4-802D-009612F17E40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A4FFDB-1CC9-44E8-90F2-CF585D791569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C7242-91E5-47BC-95F3-885A05617FA8}"/>
              </a:ext>
            </a:extLst>
          </p:cNvPr>
          <p:cNvCxnSpPr>
            <a:cxnSpLocks/>
          </p:cNvCxnSpPr>
          <p:nvPr/>
        </p:nvCxnSpPr>
        <p:spPr>
          <a:xfrm flipH="1">
            <a:off x="8568401" y="130628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EA9E2C-1EAE-4E18-9E31-1FEF592E7CB1}"/>
              </a:ext>
            </a:extLst>
          </p:cNvPr>
          <p:cNvCxnSpPr>
            <a:cxnSpLocks/>
          </p:cNvCxnSpPr>
          <p:nvPr/>
        </p:nvCxnSpPr>
        <p:spPr>
          <a:xfrm>
            <a:off x="9559001" y="130628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CA6DC8-B902-432D-93C3-773FBB279535}"/>
              </a:ext>
            </a:extLst>
          </p:cNvPr>
          <p:cNvCxnSpPr>
            <a:cxnSpLocks/>
          </p:cNvCxnSpPr>
          <p:nvPr/>
        </p:nvCxnSpPr>
        <p:spPr>
          <a:xfrm>
            <a:off x="10156648" y="130628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1719BC-E96C-4A5B-843D-1C9570F8BCE1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AD82B0-9E97-46BB-BB61-92941DC173D4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C171A-9F23-44FB-8B6B-D5BA5873A373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EF4E2-D618-460A-8DBB-62D39916C138}"/>
              </a:ext>
            </a:extLst>
          </p:cNvPr>
          <p:cNvSpPr txBox="1"/>
          <p:nvPr/>
        </p:nvSpPr>
        <p:spPr>
          <a:xfrm>
            <a:off x="8234571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4C7B5C-E7F4-4B28-B7EA-1C730EBBF252}"/>
              </a:ext>
            </a:extLst>
          </p:cNvPr>
          <p:cNvSpPr txBox="1"/>
          <p:nvPr/>
        </p:nvSpPr>
        <p:spPr>
          <a:xfrm>
            <a:off x="8725336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C328A-3693-4547-B59A-2F9865921613}"/>
              </a:ext>
            </a:extLst>
          </p:cNvPr>
          <p:cNvSpPr txBox="1"/>
          <p:nvPr/>
        </p:nvSpPr>
        <p:spPr>
          <a:xfrm>
            <a:off x="9290487" y="1849601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扫罗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10DC43-62D0-4AC9-96DB-0F3A7F607A9F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359EE1-EF64-4597-973C-E066A6287BFC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4050BC-5F67-4495-A57E-5291E6C75DFD}"/>
              </a:ext>
            </a:extLst>
          </p:cNvPr>
          <p:cNvCxnSpPr>
            <a:cxnSpLocks/>
          </p:cNvCxnSpPr>
          <p:nvPr/>
        </p:nvCxnSpPr>
        <p:spPr>
          <a:xfrm flipH="1">
            <a:off x="9060980" y="1306283"/>
            <a:ext cx="188688" cy="478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4B2F8F-45CB-4A3D-AA8A-773C9ECA2E89}"/>
              </a:ext>
            </a:extLst>
          </p:cNvPr>
          <p:cNvCxnSpPr>
            <a:cxnSpLocks/>
          </p:cNvCxnSpPr>
          <p:nvPr/>
        </p:nvCxnSpPr>
        <p:spPr>
          <a:xfrm>
            <a:off x="9842029" y="1306283"/>
            <a:ext cx="147865" cy="50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FE1B36-0EC8-4E71-A164-B256CAD98F43}"/>
              </a:ext>
            </a:extLst>
          </p:cNvPr>
          <p:cNvSpPr txBox="1"/>
          <p:nvPr/>
        </p:nvSpPr>
        <p:spPr>
          <a:xfrm>
            <a:off x="9805744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勇士们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A040D6-C102-4B3A-B021-EDAFEB813E62}"/>
              </a:ext>
            </a:extLst>
          </p:cNvPr>
          <p:cNvSpPr txBox="1"/>
          <p:nvPr/>
        </p:nvSpPr>
        <p:spPr>
          <a:xfrm>
            <a:off x="10291972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押沙龙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BC9989-874F-40CA-B7C6-CE42F03B8732}"/>
              </a:ext>
            </a:extLst>
          </p:cNvPr>
          <p:cNvCxnSpPr>
            <a:cxnSpLocks/>
          </p:cNvCxnSpPr>
          <p:nvPr/>
        </p:nvCxnSpPr>
        <p:spPr>
          <a:xfrm>
            <a:off x="10613846" y="1306283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04040B-790C-415E-AD09-2723DAC2D69D}"/>
              </a:ext>
            </a:extLst>
          </p:cNvPr>
          <p:cNvSpPr txBox="1"/>
          <p:nvPr/>
        </p:nvSpPr>
        <p:spPr>
          <a:xfrm>
            <a:off x="10850771" y="180605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两先知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1E7910-05A8-4DF2-8844-6DF0E2959122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B0D31-07D1-4FD0-80C5-65475DFAF005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F96355-42C1-46AF-9EFD-03FC0201604A}"/>
              </a:ext>
            </a:extLst>
          </p:cNvPr>
          <p:cNvSpPr/>
          <p:nvPr/>
        </p:nvSpPr>
        <p:spPr>
          <a:xfrm>
            <a:off x="8741666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FA11D4-9420-4F93-9415-76990225A7DF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57004376-6CCD-4FA9-8968-4470B3486FFE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931923A-1176-4B3A-86C9-C2561532F6D7}"/>
              </a:ext>
            </a:extLst>
          </p:cNvPr>
          <p:cNvCxnSpPr>
            <a:cxnSpLocks/>
          </p:cNvCxnSpPr>
          <p:nvPr/>
        </p:nvCxnSpPr>
        <p:spPr>
          <a:xfrm>
            <a:off x="10940417" y="1299026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1D086CD-AD72-4B05-A31E-6E2B8EE50E48}"/>
              </a:ext>
            </a:extLst>
          </p:cNvPr>
          <p:cNvSpPr txBox="1"/>
          <p:nvPr/>
        </p:nvSpPr>
        <p:spPr>
          <a:xfrm>
            <a:off x="11264428" y="1813316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祭司们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Picture 2" descr="大卫战胜歌利亚—撒母耳记上">
            <a:extLst>
              <a:ext uri="{FF2B5EF4-FFF2-40B4-BE49-F238E27FC236}">
                <a16:creationId xmlns:a16="http://schemas.microsoft.com/office/drawing/2014/main" id="{F8449589-1B6D-46DD-BAB0-494B31F4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56" y="1958331"/>
            <a:ext cx="4363453" cy="3066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0160712 撒母耳记上（16）——如同侍奉上帝一样面对凡事（撒上16：1-23） : 네이버블로그">
            <a:extLst>
              <a:ext uri="{FF2B5EF4-FFF2-40B4-BE49-F238E27FC236}">
                <a16:creationId xmlns:a16="http://schemas.microsoft.com/office/drawing/2014/main" id="{F954A85F-1F88-4092-978F-AED57E0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9704"/>
            <a:ext cx="2856748" cy="2093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536D9DB-CB6F-4652-B920-B7592E7D2D30}"/>
              </a:ext>
            </a:extLst>
          </p:cNvPr>
          <p:cNvSpPr txBox="1"/>
          <p:nvPr/>
        </p:nvSpPr>
        <p:spPr>
          <a:xfrm>
            <a:off x="6692644" y="4766887"/>
            <a:ext cx="51956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48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</a:t>
            </a:r>
            <a:endParaRPr lang="en-CA" altLang="zh-CN" sz="4800" b="1" dirty="0">
              <a:solidFill>
                <a:srgbClr val="0000CC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48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的故事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2716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第20讲：撒母耳记上下（一）_《大卫鲍森新旧约纵览全集》_大卫鲍森- 免费听书">
            <a:extLst>
              <a:ext uri="{FF2B5EF4-FFF2-40B4-BE49-F238E27FC236}">
                <a16:creationId xmlns:a16="http://schemas.microsoft.com/office/drawing/2014/main" id="{E07AE5EA-94DB-46CC-A1BD-A7F8769B4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4" t="12334" r="14721" b="4674"/>
          <a:stretch/>
        </p:blipFill>
        <p:spPr bwMode="auto">
          <a:xfrm>
            <a:off x="0" y="900113"/>
            <a:ext cx="12191999" cy="59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5AFAB-2858-48D7-8559-448B464D9919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C192B05A-216B-4C00-AC6D-23DD60A9AC10}"/>
              </a:ext>
            </a:extLst>
          </p:cNvPr>
          <p:cNvSpPr/>
          <p:nvPr/>
        </p:nvSpPr>
        <p:spPr>
          <a:xfrm>
            <a:off x="3804082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6CB7D3D-929C-4E01-82D7-3D99CB48C3FF}"/>
              </a:ext>
            </a:extLst>
          </p:cNvPr>
          <p:cNvSpPr/>
          <p:nvPr/>
        </p:nvSpPr>
        <p:spPr>
          <a:xfrm>
            <a:off x="7443538" y="638733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9ED49-5972-4EDB-95E3-C20A89CD7331}"/>
              </a:ext>
            </a:extLst>
          </p:cNvPr>
          <p:cNvSpPr txBox="1"/>
          <p:nvPr/>
        </p:nvSpPr>
        <p:spPr>
          <a:xfrm>
            <a:off x="156615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哈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拿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EBADF1-4F8E-4047-BDC0-9C52B3B84432}"/>
              </a:ext>
            </a:extLst>
          </p:cNvPr>
          <p:cNvSpPr txBox="1"/>
          <p:nvPr/>
        </p:nvSpPr>
        <p:spPr>
          <a:xfrm>
            <a:off x="2390746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以利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78566-F451-44BA-A370-F8021F769895}"/>
              </a:ext>
            </a:extLst>
          </p:cNvPr>
          <p:cNvSpPr txBox="1"/>
          <p:nvPr/>
        </p:nvSpPr>
        <p:spPr>
          <a:xfrm>
            <a:off x="3246184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扫罗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FDF328-10D1-4DEA-BD35-89A0DAFC2A10}"/>
              </a:ext>
            </a:extLst>
          </p:cNvPr>
          <p:cNvCxnSpPr>
            <a:cxnSpLocks/>
          </p:cNvCxnSpPr>
          <p:nvPr/>
        </p:nvCxnSpPr>
        <p:spPr>
          <a:xfrm flipH="1">
            <a:off x="1892728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82DEBE-A71F-40F9-A39A-0743AE6D261B}"/>
              </a:ext>
            </a:extLst>
          </p:cNvPr>
          <p:cNvCxnSpPr>
            <a:cxnSpLocks/>
          </p:cNvCxnSpPr>
          <p:nvPr/>
        </p:nvCxnSpPr>
        <p:spPr>
          <a:xfrm>
            <a:off x="2665612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A765BA-4254-42CA-BA6B-B4412DFBFB4E}"/>
              </a:ext>
            </a:extLst>
          </p:cNvPr>
          <p:cNvCxnSpPr>
            <a:cxnSpLocks/>
          </p:cNvCxnSpPr>
          <p:nvPr/>
        </p:nvCxnSpPr>
        <p:spPr>
          <a:xfrm>
            <a:off x="3103605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75E270-4E30-462B-B3CE-766CEDF0BE88}"/>
              </a:ext>
            </a:extLst>
          </p:cNvPr>
          <p:cNvCxnSpPr>
            <a:cxnSpLocks/>
          </p:cNvCxnSpPr>
          <p:nvPr/>
        </p:nvCxnSpPr>
        <p:spPr>
          <a:xfrm flipH="1">
            <a:off x="5078616" y="1262743"/>
            <a:ext cx="4191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766F76-AE48-4373-8EA6-13CF2EFAF26F}"/>
              </a:ext>
            </a:extLst>
          </p:cNvPr>
          <p:cNvCxnSpPr>
            <a:cxnSpLocks/>
          </p:cNvCxnSpPr>
          <p:nvPr/>
        </p:nvCxnSpPr>
        <p:spPr>
          <a:xfrm>
            <a:off x="5836987" y="126274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88B7D3-C949-4F68-BBAD-4527FEAA919B}"/>
              </a:ext>
            </a:extLst>
          </p:cNvPr>
          <p:cNvCxnSpPr>
            <a:cxnSpLocks/>
          </p:cNvCxnSpPr>
          <p:nvPr/>
        </p:nvCxnSpPr>
        <p:spPr>
          <a:xfrm>
            <a:off x="6623321" y="126274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9912A4-C554-4A63-8A6E-3F40469C458D}"/>
              </a:ext>
            </a:extLst>
          </p:cNvPr>
          <p:cNvCxnSpPr>
            <a:cxnSpLocks/>
          </p:cNvCxnSpPr>
          <p:nvPr/>
        </p:nvCxnSpPr>
        <p:spPr>
          <a:xfrm>
            <a:off x="9559001" y="1306283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65C4EA-6F42-4BEB-B581-86A09CF3F7F2}"/>
              </a:ext>
            </a:extLst>
          </p:cNvPr>
          <p:cNvCxnSpPr>
            <a:cxnSpLocks/>
          </p:cNvCxnSpPr>
          <p:nvPr/>
        </p:nvCxnSpPr>
        <p:spPr>
          <a:xfrm>
            <a:off x="10156648" y="1306283"/>
            <a:ext cx="342569" cy="4938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FE58180-E620-44C2-93C1-9FDB645336D7}"/>
              </a:ext>
            </a:extLst>
          </p:cNvPr>
          <p:cNvSpPr txBox="1"/>
          <p:nvPr/>
        </p:nvSpPr>
        <p:spPr>
          <a:xfrm>
            <a:off x="4723015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2EC8B1-C83B-4108-8EEA-1ACB1E800577}"/>
              </a:ext>
            </a:extLst>
          </p:cNvPr>
          <p:cNvSpPr txBox="1"/>
          <p:nvPr/>
        </p:nvSpPr>
        <p:spPr>
          <a:xfrm>
            <a:off x="5576636" y="176251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2F86EA-82C9-4FFA-A407-D5D1376F62F3}"/>
              </a:ext>
            </a:extLst>
          </p:cNvPr>
          <p:cNvSpPr txBox="1"/>
          <p:nvPr/>
        </p:nvSpPr>
        <p:spPr>
          <a:xfrm>
            <a:off x="6112757" y="1762518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大卫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6D891C-301B-43C0-9D46-D1C52B25E2D7}"/>
              </a:ext>
            </a:extLst>
          </p:cNvPr>
          <p:cNvSpPr txBox="1"/>
          <p:nvPr/>
        </p:nvSpPr>
        <p:spPr>
          <a:xfrm>
            <a:off x="8234571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撒母耳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FA36AF-84CE-4809-ADF1-BA8F7DEB9ED9}"/>
              </a:ext>
            </a:extLst>
          </p:cNvPr>
          <p:cNvSpPr txBox="1"/>
          <p:nvPr/>
        </p:nvSpPr>
        <p:spPr>
          <a:xfrm>
            <a:off x="8725336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约拿单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AE81AE-D45F-41D7-8044-406A661559DC}"/>
              </a:ext>
            </a:extLst>
          </p:cNvPr>
          <p:cNvSpPr txBox="1"/>
          <p:nvPr/>
        </p:nvSpPr>
        <p:spPr>
          <a:xfrm>
            <a:off x="9290487" y="1849601"/>
            <a:ext cx="53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扫罗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224" name="Straight Arrow Connector 9223">
            <a:extLst>
              <a:ext uri="{FF2B5EF4-FFF2-40B4-BE49-F238E27FC236}">
                <a16:creationId xmlns:a16="http://schemas.microsoft.com/office/drawing/2014/main" id="{FA9AF75F-7063-4833-B704-803092519500}"/>
              </a:ext>
            </a:extLst>
          </p:cNvPr>
          <p:cNvCxnSpPr>
            <a:cxnSpLocks/>
          </p:cNvCxnSpPr>
          <p:nvPr/>
        </p:nvCxnSpPr>
        <p:spPr>
          <a:xfrm>
            <a:off x="1492682" y="1233714"/>
            <a:ext cx="0" cy="198845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6EF8C84-2E59-4087-B3FF-875C7D539868}"/>
              </a:ext>
            </a:extLst>
          </p:cNvPr>
          <p:cNvSpPr txBox="1"/>
          <p:nvPr/>
        </p:nvSpPr>
        <p:spPr>
          <a:xfrm>
            <a:off x="6729614" y="1762518"/>
            <a:ext cx="533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非利士人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E1B70EE-0450-4118-93B4-EF58D7D0326F}"/>
              </a:ext>
            </a:extLst>
          </p:cNvPr>
          <p:cNvCxnSpPr>
            <a:cxnSpLocks/>
          </p:cNvCxnSpPr>
          <p:nvPr/>
        </p:nvCxnSpPr>
        <p:spPr>
          <a:xfrm flipH="1">
            <a:off x="9060980" y="1306283"/>
            <a:ext cx="188688" cy="478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FF225D-D754-4ABB-AE73-D35354A1064F}"/>
              </a:ext>
            </a:extLst>
          </p:cNvPr>
          <p:cNvCxnSpPr>
            <a:cxnSpLocks/>
          </p:cNvCxnSpPr>
          <p:nvPr/>
        </p:nvCxnSpPr>
        <p:spPr>
          <a:xfrm>
            <a:off x="9842029" y="1306283"/>
            <a:ext cx="147865" cy="508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74FA835-AEB9-4A54-8A52-9069D242AB67}"/>
              </a:ext>
            </a:extLst>
          </p:cNvPr>
          <p:cNvSpPr txBox="1"/>
          <p:nvPr/>
        </p:nvSpPr>
        <p:spPr>
          <a:xfrm>
            <a:off x="9805744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勇士们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7FCBC9-9D93-46FA-8745-1F3EBBABCEFC}"/>
              </a:ext>
            </a:extLst>
          </p:cNvPr>
          <p:cNvSpPr txBox="1"/>
          <p:nvPr/>
        </p:nvSpPr>
        <p:spPr>
          <a:xfrm>
            <a:off x="10291972" y="1849601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押沙龙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0C56794-030D-4CB0-9B60-909663904E78}"/>
              </a:ext>
            </a:extLst>
          </p:cNvPr>
          <p:cNvCxnSpPr>
            <a:cxnSpLocks/>
          </p:cNvCxnSpPr>
          <p:nvPr/>
        </p:nvCxnSpPr>
        <p:spPr>
          <a:xfrm>
            <a:off x="10613846" y="1306283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A41B31B-5ECA-4DD5-B6C0-366E99DF8181}"/>
              </a:ext>
            </a:extLst>
          </p:cNvPr>
          <p:cNvSpPr txBox="1"/>
          <p:nvPr/>
        </p:nvSpPr>
        <p:spPr>
          <a:xfrm>
            <a:off x="10850771" y="1806058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两先知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943515DB-465F-42A4-A6CD-AA4E78B7029C}"/>
              </a:ext>
            </a:extLst>
          </p:cNvPr>
          <p:cNvSpPr/>
          <p:nvPr/>
        </p:nvSpPr>
        <p:spPr>
          <a:xfrm>
            <a:off x="1449141" y="449942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撒母耳</a:t>
            </a:r>
            <a:endParaRPr lang="en-US" sz="32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CEA9A66-7B9B-484B-BBDA-2A3135809D4A}"/>
              </a:ext>
            </a:extLst>
          </p:cNvPr>
          <p:cNvSpPr/>
          <p:nvPr/>
        </p:nvSpPr>
        <p:spPr>
          <a:xfrm>
            <a:off x="5113995" y="42817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扫 罗</a:t>
            </a:r>
            <a:endParaRPr lang="en-US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11BD6C-DA29-45E6-AB87-1D4BD560BD13}"/>
              </a:ext>
            </a:extLst>
          </p:cNvPr>
          <p:cNvSpPr/>
          <p:nvPr/>
        </p:nvSpPr>
        <p:spPr>
          <a:xfrm>
            <a:off x="8741666" y="420911"/>
            <a:ext cx="18288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大 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8C1DD90-AB4D-46EE-96FA-DAF7EB10B6AE}"/>
              </a:ext>
            </a:extLst>
          </p:cNvPr>
          <p:cNvCxnSpPr>
            <a:cxnSpLocks/>
          </p:cNvCxnSpPr>
          <p:nvPr/>
        </p:nvCxnSpPr>
        <p:spPr>
          <a:xfrm>
            <a:off x="6323216" y="1255486"/>
            <a:ext cx="0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5" name="Oval 9244">
            <a:extLst>
              <a:ext uri="{FF2B5EF4-FFF2-40B4-BE49-F238E27FC236}">
                <a16:creationId xmlns:a16="http://schemas.microsoft.com/office/drawing/2014/main" id="{D27D7518-6101-4BBF-9A38-EECF33C24E00}"/>
              </a:ext>
            </a:extLst>
          </p:cNvPr>
          <p:cNvSpPr/>
          <p:nvPr/>
        </p:nvSpPr>
        <p:spPr>
          <a:xfrm>
            <a:off x="1" y="3265715"/>
            <a:ext cx="3031958" cy="125815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以色列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民族</a:t>
            </a:r>
            <a:endParaRPr lang="en-US" sz="3200" b="1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003E146-A2B1-4BD0-A5F2-970DDC0FC930}"/>
              </a:ext>
            </a:extLst>
          </p:cNvPr>
          <p:cNvCxnSpPr>
            <a:cxnSpLocks/>
          </p:cNvCxnSpPr>
          <p:nvPr/>
        </p:nvCxnSpPr>
        <p:spPr>
          <a:xfrm>
            <a:off x="10940417" y="1299026"/>
            <a:ext cx="435588" cy="493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1293CDBB-1D09-46D8-8583-9CC0DE0731A4}"/>
              </a:ext>
            </a:extLst>
          </p:cNvPr>
          <p:cNvSpPr txBox="1"/>
          <p:nvPr/>
        </p:nvSpPr>
        <p:spPr>
          <a:xfrm>
            <a:off x="11264428" y="1813316"/>
            <a:ext cx="53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</a:rPr>
              <a:t>祭司们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DCDB8B-8D29-4261-970F-504EB174469D}"/>
              </a:ext>
            </a:extLst>
          </p:cNvPr>
          <p:cNvSpPr txBox="1"/>
          <p:nvPr/>
        </p:nvSpPr>
        <p:spPr>
          <a:xfrm>
            <a:off x="572936" y="4700132"/>
            <a:ext cx="148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以利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6" name="Rectangle 9245">
            <a:extLst>
              <a:ext uri="{FF2B5EF4-FFF2-40B4-BE49-F238E27FC236}">
                <a16:creationId xmlns:a16="http://schemas.microsoft.com/office/drawing/2014/main" id="{2B4D2EA2-E827-4C1B-83D2-BC32F3B99CD4}"/>
              </a:ext>
            </a:extLst>
          </p:cNvPr>
          <p:cNvSpPr/>
          <p:nvPr/>
        </p:nvSpPr>
        <p:spPr>
          <a:xfrm>
            <a:off x="761623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</a:rPr>
              <a:t>-7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238239-EAFF-4E8E-BF0E-2875BC0CD9B7}"/>
              </a:ext>
            </a:extLst>
          </p:cNvPr>
          <p:cNvSpPr txBox="1"/>
          <p:nvPr/>
        </p:nvSpPr>
        <p:spPr>
          <a:xfrm>
            <a:off x="68995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撒治理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7" name="Arrow: Right 9246">
            <a:extLst>
              <a:ext uri="{FF2B5EF4-FFF2-40B4-BE49-F238E27FC236}">
                <a16:creationId xmlns:a16="http://schemas.microsoft.com/office/drawing/2014/main" id="{DA74C497-12C0-4A11-AA50-4ADDD3F425A1}"/>
              </a:ext>
            </a:extLst>
          </p:cNvPr>
          <p:cNvSpPr/>
          <p:nvPr/>
        </p:nvSpPr>
        <p:spPr>
          <a:xfrm>
            <a:off x="2935705" y="3476552"/>
            <a:ext cx="9256295" cy="82731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/>
              <a:t>                   士师 </a:t>
            </a:r>
            <a:r>
              <a:rPr lang="en-US" altLang="zh-CN" sz="2800" b="1" dirty="0"/>
              <a:t>----------------------------</a:t>
            </a:r>
            <a:r>
              <a:rPr lang="zh-CN" altLang="en-US" sz="2800" b="1" dirty="0"/>
              <a:t>王国</a:t>
            </a:r>
            <a:endParaRPr lang="en-US" sz="2800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83C502-D06B-4EA9-8288-E080121E9A92}"/>
              </a:ext>
            </a:extLst>
          </p:cNvPr>
          <p:cNvSpPr/>
          <p:nvPr/>
        </p:nvSpPr>
        <p:spPr>
          <a:xfrm>
            <a:off x="2147740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8</a:t>
            </a:r>
            <a:r>
              <a:rPr lang="en-US" altLang="zh-CN" sz="2400" b="1" dirty="0">
                <a:solidFill>
                  <a:schemeClr val="bg1"/>
                </a:solidFill>
              </a:rPr>
              <a:t>-15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CC836E2-085B-466F-8811-2F972DFEE507}"/>
              </a:ext>
            </a:extLst>
          </p:cNvPr>
          <p:cNvSpPr/>
          <p:nvPr/>
        </p:nvSpPr>
        <p:spPr>
          <a:xfrm>
            <a:off x="354836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16</a:t>
            </a:r>
            <a:r>
              <a:rPr lang="en-US" altLang="zh-CN" sz="2000" b="1" dirty="0"/>
              <a:t>-18</a:t>
            </a:r>
            <a:endParaRPr lang="en-US" sz="20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BF261DD-9544-4617-AC3D-5256F8C27D9B}"/>
              </a:ext>
            </a:extLst>
          </p:cNvPr>
          <p:cNvSpPr/>
          <p:nvPr/>
        </p:nvSpPr>
        <p:spPr>
          <a:xfrm>
            <a:off x="6313337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27</a:t>
            </a:r>
            <a:r>
              <a:rPr lang="en-US" altLang="zh-CN" sz="2000" b="1" dirty="0"/>
              <a:t>-31</a:t>
            </a:r>
            <a:endParaRPr lang="en-US" sz="20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A370A74-C009-4949-AFED-6D0D8DCCF6FB}"/>
              </a:ext>
            </a:extLst>
          </p:cNvPr>
          <p:cNvSpPr/>
          <p:nvPr/>
        </p:nvSpPr>
        <p:spPr>
          <a:xfrm>
            <a:off x="4941736" y="5288929"/>
            <a:ext cx="1001485" cy="449943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  <a:r>
              <a:rPr lang="en-US" altLang="zh-CN" sz="2000" b="1" dirty="0"/>
              <a:t>-26</a:t>
            </a:r>
            <a:endParaRPr lang="en-US" sz="20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DAC1CF-8FFB-4870-88A0-F8AB00573827}"/>
              </a:ext>
            </a:extLst>
          </p:cNvPr>
          <p:cNvSpPr txBox="1"/>
          <p:nvPr/>
        </p:nvSpPr>
        <p:spPr>
          <a:xfrm>
            <a:off x="1959955" y="4700132"/>
            <a:ext cx="141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撒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扫罗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9327292-F667-4371-886B-AA51F8808D44}"/>
              </a:ext>
            </a:extLst>
          </p:cNvPr>
          <p:cNvSpPr txBox="1"/>
          <p:nvPr/>
        </p:nvSpPr>
        <p:spPr>
          <a:xfrm>
            <a:off x="3400310" y="4700132"/>
            <a:ext cx="1537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396E6B-EA08-41B1-AC61-E4CE7366DBE3}"/>
              </a:ext>
            </a:extLst>
          </p:cNvPr>
          <p:cNvSpPr txBox="1"/>
          <p:nvPr/>
        </p:nvSpPr>
        <p:spPr>
          <a:xfrm>
            <a:off x="4717670" y="4700132"/>
            <a:ext cx="148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扫追大卫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5AEDCFB-A8D6-48D2-9CB4-C362C5D88B18}"/>
              </a:ext>
            </a:extLst>
          </p:cNvPr>
          <p:cNvSpPr txBox="1"/>
          <p:nvPr/>
        </p:nvSpPr>
        <p:spPr>
          <a:xfrm>
            <a:off x="6103784" y="4700132"/>
            <a:ext cx="1508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大卫寄居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CD3583E-1304-482A-BA08-5BBB10FEC4D7}"/>
              </a:ext>
            </a:extLst>
          </p:cNvPr>
          <p:cNvSpPr txBox="1"/>
          <p:nvPr/>
        </p:nvSpPr>
        <p:spPr>
          <a:xfrm>
            <a:off x="2083326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扫治理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F745C67-46CE-42E8-A665-C27F1B0F1F04}"/>
              </a:ext>
            </a:extLst>
          </p:cNvPr>
          <p:cNvSpPr txBox="1"/>
          <p:nvPr/>
        </p:nvSpPr>
        <p:spPr>
          <a:xfrm>
            <a:off x="3353332" y="5941102"/>
            <a:ext cx="1443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兴起大卫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095BC2D-5C6A-4BC0-9BEC-D34C1582CD35}"/>
              </a:ext>
            </a:extLst>
          </p:cNvPr>
          <p:cNvSpPr txBox="1"/>
          <p:nvPr/>
        </p:nvSpPr>
        <p:spPr>
          <a:xfrm>
            <a:off x="4899101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大卫逃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A1BDB6F-CE65-490E-B164-FDAC8CA49B83}"/>
              </a:ext>
            </a:extLst>
          </p:cNvPr>
          <p:cNvSpPr txBox="1"/>
          <p:nvPr/>
        </p:nvSpPr>
        <p:spPr>
          <a:xfrm>
            <a:off x="6270698" y="5941102"/>
            <a:ext cx="113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等待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DA0B28-4D93-49F2-BA4C-5704F300833C}"/>
              </a:ext>
            </a:extLst>
          </p:cNvPr>
          <p:cNvSpPr/>
          <p:nvPr/>
        </p:nvSpPr>
        <p:spPr>
          <a:xfrm>
            <a:off x="7797233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1-10</a:t>
            </a:r>
            <a:endParaRPr lang="en-US" sz="20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29EAA0E-838E-4772-A474-33BF47C49197}"/>
              </a:ext>
            </a:extLst>
          </p:cNvPr>
          <p:cNvSpPr txBox="1"/>
          <p:nvPr/>
        </p:nvSpPr>
        <p:spPr>
          <a:xfrm>
            <a:off x="7571879" y="4700132"/>
            <a:ext cx="184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大卫盛世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8283EF5-0C9E-4DF4-8D5A-023B3EB3EE50}"/>
              </a:ext>
            </a:extLst>
          </p:cNvPr>
          <p:cNvSpPr txBox="1"/>
          <p:nvPr/>
        </p:nvSpPr>
        <p:spPr>
          <a:xfrm>
            <a:off x="7449796" y="5941102"/>
            <a:ext cx="163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统一全国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F969692-5A1E-4E5D-9EB6-0C1BB6282FAB}"/>
              </a:ext>
            </a:extLst>
          </p:cNvPr>
          <p:cNvSpPr/>
          <p:nvPr/>
        </p:nvSpPr>
        <p:spPr>
          <a:xfrm>
            <a:off x="9281128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11-20</a:t>
            </a:r>
            <a:endParaRPr lang="en-US" sz="20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F43CA86-2F7F-4B58-AC32-CDD66A982DF5}"/>
              </a:ext>
            </a:extLst>
          </p:cNvPr>
          <p:cNvSpPr txBox="1"/>
          <p:nvPr/>
        </p:nvSpPr>
        <p:spPr>
          <a:xfrm>
            <a:off x="9071575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大卫乱世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147AC7-52F6-4C24-86FD-7393E3FBC1BA}"/>
              </a:ext>
            </a:extLst>
          </p:cNvPr>
          <p:cNvSpPr txBox="1"/>
          <p:nvPr/>
        </p:nvSpPr>
        <p:spPr>
          <a:xfrm>
            <a:off x="9063791" y="5941102"/>
            <a:ext cx="147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羞 碎 怒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3CCB8C-CB56-43B3-A71B-8A673C473DAD}"/>
              </a:ext>
            </a:extLst>
          </p:cNvPr>
          <p:cNvSpPr/>
          <p:nvPr/>
        </p:nvSpPr>
        <p:spPr>
          <a:xfrm>
            <a:off x="10728737" y="5288929"/>
            <a:ext cx="1001485" cy="449943"/>
          </a:xfrm>
          <a:prstGeom prst="rect">
            <a:avLst/>
          </a:prstGeom>
          <a:solidFill>
            <a:srgbClr val="00FF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21</a:t>
            </a:r>
            <a:r>
              <a:rPr lang="en-US" altLang="zh-CN" sz="2000" b="1" dirty="0"/>
              <a:t>-24</a:t>
            </a:r>
            <a:endParaRPr lang="en-US" sz="20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346C1CF-FDF8-4154-BFA1-71FD26CF8864}"/>
              </a:ext>
            </a:extLst>
          </p:cNvPr>
          <p:cNvSpPr txBox="1"/>
          <p:nvPr/>
        </p:nvSpPr>
        <p:spPr>
          <a:xfrm>
            <a:off x="10519184" y="4700132"/>
            <a:ext cx="178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大卫感慨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F90A710-804A-4D5E-9DB5-1171892E8151}"/>
              </a:ext>
            </a:extLst>
          </p:cNvPr>
          <p:cNvSpPr txBox="1"/>
          <p:nvPr/>
        </p:nvSpPr>
        <p:spPr>
          <a:xfrm>
            <a:off x="10539663" y="5941102"/>
            <a:ext cx="152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瘟疫止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Picture 4" descr="撒母耳記下概論| 《 DAILY SPIRITUAL FOOD FOR CHRISTIANS 》 ※ 基督徒靈糧補給站※ 內容豐富圖文並茂影音兼備">
            <a:extLst>
              <a:ext uri="{FF2B5EF4-FFF2-40B4-BE49-F238E27FC236}">
                <a16:creationId xmlns:a16="http://schemas.microsoft.com/office/drawing/2014/main" id="{09DC4A94-FA2E-452D-AF5A-5997E619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9" y="2579652"/>
            <a:ext cx="6444498" cy="40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聖光聖經地理Holy Light Bible Geography">
            <a:extLst>
              <a:ext uri="{FF2B5EF4-FFF2-40B4-BE49-F238E27FC236}">
                <a16:creationId xmlns:a16="http://schemas.microsoft.com/office/drawing/2014/main" id="{9A700711-4EB0-48E1-BFE5-D817654F7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0"/>
          <a:stretch/>
        </p:blipFill>
        <p:spPr bwMode="auto">
          <a:xfrm>
            <a:off x="255374" y="2344578"/>
            <a:ext cx="4882206" cy="43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72" grpId="0"/>
      <p:bldP spid="73" grpId="0"/>
      <p:bldP spid="77" grpId="0"/>
      <p:bldP spid="95" grpId="0"/>
      <p:bldP spid="124" grpId="0" animBg="1"/>
      <p:bldP spid="125" grpId="0"/>
      <p:bldP spid="126" grpId="0"/>
      <p:bldP spid="127" grpId="0" animBg="1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3E3FEE-DD25-4261-AF6C-21F16119C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8037"/>
              </p:ext>
            </p:extLst>
          </p:nvPr>
        </p:nvGraphicFramePr>
        <p:xfrm>
          <a:off x="-1" y="781298"/>
          <a:ext cx="5053702" cy="548269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05944">
                  <a:extLst>
                    <a:ext uri="{9D8B030D-6E8A-4147-A177-3AD203B41FA5}">
                      <a16:colId xmlns:a16="http://schemas.microsoft.com/office/drawing/2014/main" val="1120833180"/>
                    </a:ext>
                  </a:extLst>
                </a:gridCol>
                <a:gridCol w="505944">
                  <a:extLst>
                    <a:ext uri="{9D8B030D-6E8A-4147-A177-3AD203B41FA5}">
                      <a16:colId xmlns:a16="http://schemas.microsoft.com/office/drawing/2014/main" val="2425077254"/>
                    </a:ext>
                  </a:extLst>
                </a:gridCol>
                <a:gridCol w="505944">
                  <a:extLst>
                    <a:ext uri="{9D8B030D-6E8A-4147-A177-3AD203B41FA5}">
                      <a16:colId xmlns:a16="http://schemas.microsoft.com/office/drawing/2014/main" val="4111421421"/>
                    </a:ext>
                  </a:extLst>
                </a:gridCol>
                <a:gridCol w="507092">
                  <a:extLst>
                    <a:ext uri="{9D8B030D-6E8A-4147-A177-3AD203B41FA5}">
                      <a16:colId xmlns:a16="http://schemas.microsoft.com/office/drawing/2014/main" val="311214343"/>
                    </a:ext>
                  </a:extLst>
                </a:gridCol>
                <a:gridCol w="504796">
                  <a:extLst>
                    <a:ext uri="{9D8B030D-6E8A-4147-A177-3AD203B41FA5}">
                      <a16:colId xmlns:a16="http://schemas.microsoft.com/office/drawing/2014/main" val="815152003"/>
                    </a:ext>
                  </a:extLst>
                </a:gridCol>
                <a:gridCol w="504796">
                  <a:extLst>
                    <a:ext uri="{9D8B030D-6E8A-4147-A177-3AD203B41FA5}">
                      <a16:colId xmlns:a16="http://schemas.microsoft.com/office/drawing/2014/main" val="4223246148"/>
                    </a:ext>
                  </a:extLst>
                </a:gridCol>
                <a:gridCol w="504796">
                  <a:extLst>
                    <a:ext uri="{9D8B030D-6E8A-4147-A177-3AD203B41FA5}">
                      <a16:colId xmlns:a16="http://schemas.microsoft.com/office/drawing/2014/main" val="2339092729"/>
                    </a:ext>
                  </a:extLst>
                </a:gridCol>
                <a:gridCol w="504796">
                  <a:extLst>
                    <a:ext uri="{9D8B030D-6E8A-4147-A177-3AD203B41FA5}">
                      <a16:colId xmlns:a16="http://schemas.microsoft.com/office/drawing/2014/main" val="452189038"/>
                    </a:ext>
                  </a:extLst>
                </a:gridCol>
                <a:gridCol w="500207">
                  <a:extLst>
                    <a:ext uri="{9D8B030D-6E8A-4147-A177-3AD203B41FA5}">
                      <a16:colId xmlns:a16="http://schemas.microsoft.com/office/drawing/2014/main" val="3805449421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1132040992"/>
                    </a:ext>
                  </a:extLst>
                </a:gridCol>
              </a:tblGrid>
              <a:tr h="442715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大卫盛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世</a:t>
                      </a:r>
                      <a:r>
                        <a:rPr lang="en-CA" alt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-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神使他胜</a:t>
                      </a:r>
                      <a:endParaRPr lang="en-US" sz="2000" spc="300" dirty="0">
                        <a:solidFill>
                          <a:srgbClr val="00CC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44594"/>
                  </a:ext>
                </a:extLst>
              </a:tr>
              <a:tr h="55757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犹大王</a:t>
                      </a:r>
                      <a:r>
                        <a:rPr lang="en-CA" altLang="zh-CN" sz="1800" b="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-</a:t>
                      </a:r>
                      <a:r>
                        <a:rPr lang="zh-CN" altLang="en-US" sz="1800" b="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希伯伦</a:t>
                      </a:r>
                      <a:r>
                        <a:rPr lang="en-CA" altLang="zh-CN" sz="1800" b="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7.5</a:t>
                      </a:r>
                      <a:endParaRPr lang="en-US" sz="1800" b="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全国王</a:t>
                      </a:r>
                      <a:r>
                        <a:rPr lang="en-CA" altLang="zh-CN" sz="18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-</a:t>
                      </a:r>
                      <a:r>
                        <a:rPr lang="zh-CN" altLang="en-US" sz="18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耶路撒冷 </a:t>
                      </a:r>
                      <a:r>
                        <a:rPr lang="en-CA" altLang="zh-CN" sz="18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33</a:t>
                      </a:r>
                      <a:endParaRPr lang="en-US" sz="180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80809"/>
                  </a:ext>
                </a:extLst>
              </a:tr>
              <a:tr h="270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48269831"/>
                  </a:ext>
                </a:extLst>
              </a:tr>
              <a:tr h="181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悼扫罗</a:t>
                      </a:r>
                      <a:endParaRPr lang="en-CA" altLang="zh-CN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altLang="zh-CN" sz="1600" dirty="0">
                          <a:effectLst/>
                        </a:rPr>
                        <a:t>+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约拿单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受膏作犹大王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押尼珥被杀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伊施波设被杀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全国定都耶京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运约柜进京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神与大卫立约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大卫战绩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</a:rPr>
                        <a:t>与</a:t>
                      </a:r>
                      <a:r>
                        <a:rPr lang="zh-CN" sz="1600" dirty="0">
                          <a:effectLst/>
                        </a:rPr>
                        <a:t>米非波设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击败亚兰亚扪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06624181"/>
                  </a:ext>
                </a:extLst>
              </a:tr>
              <a:tr h="141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作哀歌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扫罗家与</a:t>
                      </a:r>
                      <a:r>
                        <a:rPr lang="zh-CN" altLang="en-US" sz="1600" dirty="0">
                          <a:effectLst/>
                        </a:rPr>
                        <a:t>之</a:t>
                      </a:r>
                      <a:r>
                        <a:rPr lang="zh-CN" sz="1600" dirty="0">
                          <a:effectLst/>
                        </a:rPr>
                        <a:t>争战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押尼珥投效大卫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以色列王</a:t>
                      </a:r>
                      <a:r>
                        <a:rPr lang="zh-CN" altLang="en-US" sz="1600" dirty="0">
                          <a:effectLst/>
                        </a:rPr>
                        <a:t>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保障</a:t>
                      </a:r>
                      <a:endParaRPr lang="en-CA" altLang="zh-CN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altLang="zh-CN" sz="1600" dirty="0">
                          <a:effectLst/>
                        </a:rPr>
                        <a:t>=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大卫城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运约柜败与成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感恩祈祷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政治与宗教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恩待米非波设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约押与亚比筛合攻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709435461"/>
                  </a:ext>
                </a:extLst>
              </a:tr>
              <a:tr h="447630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dirty="0">
                          <a:solidFill>
                            <a:srgbClr val="7030A0"/>
                          </a:solidFill>
                          <a:effectLst/>
                        </a:rPr>
                        <a:t>若遵守与神所立的约，神就信实地祝福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02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EAA217-660A-4957-8573-BA9CF2C23AD5}"/>
              </a:ext>
            </a:extLst>
          </p:cNvPr>
          <p:cNvSpPr txBox="1"/>
          <p:nvPr/>
        </p:nvSpPr>
        <p:spPr>
          <a:xfrm>
            <a:off x="0" y="18130"/>
            <a:ext cx="12192000" cy="70788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sz="40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0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0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92BF8-75B4-428C-B429-2948216DE88E}"/>
              </a:ext>
            </a:extLst>
          </p:cNvPr>
          <p:cNvSpPr txBox="1"/>
          <p:nvPr/>
        </p:nvSpPr>
        <p:spPr>
          <a:xfrm>
            <a:off x="1209040" y="6300630"/>
            <a:ext cx="1005055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关键：</a:t>
            </a:r>
            <a:r>
              <a:rPr lang="en-CA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撒下5:4-5   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CA" altLang="zh-CN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13:22 </a:t>
            </a:r>
            <a:r>
              <a:rPr lang="zh-CN" altLang="en-US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他是合我心意的人，凡事要遵行我的旨意！</a:t>
            </a:r>
            <a:r>
              <a:rPr lang="en-CA" sz="24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4706C5-8FEE-4711-8CF9-98CC8C21E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87925"/>
              </p:ext>
            </p:extLst>
          </p:nvPr>
        </p:nvGraphicFramePr>
        <p:xfrm>
          <a:off x="10152160" y="781298"/>
          <a:ext cx="2039840" cy="547869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09387">
                  <a:extLst>
                    <a:ext uri="{9D8B030D-6E8A-4147-A177-3AD203B41FA5}">
                      <a16:colId xmlns:a16="http://schemas.microsoft.com/office/drawing/2014/main" val="3799312738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1451605851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2922544558"/>
                    </a:ext>
                  </a:extLst>
                </a:gridCol>
                <a:gridCol w="511679">
                  <a:extLst>
                    <a:ext uri="{9D8B030D-6E8A-4147-A177-3AD203B41FA5}">
                      <a16:colId xmlns:a16="http://schemas.microsoft.com/office/drawing/2014/main" val="1565300770"/>
                    </a:ext>
                  </a:extLst>
                </a:gridCol>
              </a:tblGrid>
              <a:tr h="44271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大卫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感慨</a:t>
                      </a:r>
                      <a:r>
                        <a:rPr lang="en-CA" alt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-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成败</a:t>
                      </a:r>
                      <a:endParaRPr lang="en-US" sz="2000" spc="300" dirty="0">
                        <a:solidFill>
                          <a:srgbClr val="00CC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44594"/>
                  </a:ext>
                </a:extLst>
              </a:tr>
              <a:tr h="557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国事</a:t>
                      </a:r>
                      <a:endParaRPr lang="en-US" sz="1600" b="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私事</a:t>
                      </a:r>
                      <a:endParaRPr lang="en-US" sz="160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Meiryo UI" panose="020B0400000000000000" pitchFamily="34" charset="-128"/>
                          <a:ea typeface="Meiryo UI" panose="020B0400000000000000" pitchFamily="34" charset="-128"/>
                        </a:rPr>
                        <a:t>其他事</a:t>
                      </a:r>
                      <a:endParaRPr lang="en-US" sz="180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80809"/>
                  </a:ext>
                </a:extLst>
              </a:tr>
              <a:tr h="270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48269831"/>
                  </a:ext>
                </a:extLst>
              </a:tr>
              <a:tr h="181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</a:rPr>
                        <a:t>胜</a:t>
                      </a:r>
                      <a:r>
                        <a:rPr lang="zh-CN" sz="1600" dirty="0">
                          <a:effectLst/>
                        </a:rPr>
                        <a:t>非利士人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赞歌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遗言与勇士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犯罪与祭坛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06624181"/>
                  </a:ext>
                </a:extLst>
              </a:tr>
              <a:tr h="1946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大卫疲乏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诗</a:t>
                      </a: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数点人数</a:t>
                      </a:r>
                      <a:r>
                        <a:rPr lang="zh-CN" altLang="en-US" sz="1600" dirty="0">
                          <a:effectLst/>
                        </a:rPr>
                        <a:t>止</a:t>
                      </a:r>
                      <a:r>
                        <a:rPr lang="zh-CN" sz="1600" dirty="0">
                          <a:effectLst/>
                        </a:rPr>
                        <a:t>瘟疫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709435461"/>
                  </a:ext>
                </a:extLst>
              </a:tr>
              <a:tr h="44763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7030A0"/>
                          </a:solidFill>
                        </a:rPr>
                        <a:t>惩罚与管教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02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2DCE9E-A00E-47E1-802B-D3E5E973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21203"/>
              </p:ext>
            </p:extLst>
          </p:nvPr>
        </p:nvGraphicFramePr>
        <p:xfrm>
          <a:off x="5053701" y="781298"/>
          <a:ext cx="5098458" cy="548269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09387">
                  <a:extLst>
                    <a:ext uri="{9D8B030D-6E8A-4147-A177-3AD203B41FA5}">
                      <a16:colId xmlns:a16="http://schemas.microsoft.com/office/drawing/2014/main" val="934848179"/>
                    </a:ext>
                  </a:extLst>
                </a:gridCol>
                <a:gridCol w="510534">
                  <a:extLst>
                    <a:ext uri="{9D8B030D-6E8A-4147-A177-3AD203B41FA5}">
                      <a16:colId xmlns:a16="http://schemas.microsoft.com/office/drawing/2014/main" val="3797338657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2333821590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925141440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1313355752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3027489036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2780448372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596966751"/>
                    </a:ext>
                  </a:extLst>
                </a:gridCol>
                <a:gridCol w="509387">
                  <a:extLst>
                    <a:ext uri="{9D8B030D-6E8A-4147-A177-3AD203B41FA5}">
                      <a16:colId xmlns:a16="http://schemas.microsoft.com/office/drawing/2014/main" val="3285328623"/>
                    </a:ext>
                  </a:extLst>
                </a:gridCol>
                <a:gridCol w="512828">
                  <a:extLst>
                    <a:ext uri="{9D8B030D-6E8A-4147-A177-3AD203B41FA5}">
                      <a16:colId xmlns:a16="http://schemas.microsoft.com/office/drawing/2014/main" val="385114127"/>
                    </a:ext>
                  </a:extLst>
                </a:gridCol>
              </a:tblGrid>
              <a:tr h="44271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大卫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乱世</a:t>
                      </a:r>
                      <a:r>
                        <a:rPr lang="en-CA" altLang="zh-CN" sz="2000" spc="300" dirty="0">
                          <a:solidFill>
                            <a:srgbClr val="00CCFF"/>
                          </a:solidFill>
                          <a:effectLst/>
                        </a:rPr>
                        <a:t>-</a:t>
                      </a:r>
                      <a:r>
                        <a:rPr lang="zh-CN" altLang="en-US" sz="2000" spc="300" dirty="0">
                          <a:solidFill>
                            <a:srgbClr val="00CCFF"/>
                          </a:solidFill>
                          <a:effectLst/>
                        </a:rPr>
                        <a:t>叛乱始末</a:t>
                      </a:r>
                      <a:endParaRPr lang="en-US" sz="2400" spc="300" dirty="0">
                        <a:solidFill>
                          <a:srgbClr val="00CC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44594"/>
                  </a:ext>
                </a:extLst>
              </a:tr>
              <a:tr h="5575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0" dirty="0">
                          <a:effectLst/>
                        </a:rPr>
                        <a:t>个</a:t>
                      </a:r>
                      <a:r>
                        <a:rPr lang="zh-CN" sz="1800" b="0" dirty="0">
                          <a:effectLst/>
                        </a:rPr>
                        <a:t>人败</a:t>
                      </a:r>
                      <a:endParaRPr lang="en-US" sz="1800" b="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家</a:t>
                      </a:r>
                      <a:r>
                        <a:rPr lang="zh-CN" altLang="en-US" sz="1800" dirty="0">
                          <a:effectLst/>
                        </a:rPr>
                        <a:t>庭</a:t>
                      </a:r>
                      <a:r>
                        <a:rPr lang="zh-CN" sz="1800" dirty="0">
                          <a:effectLst/>
                        </a:rPr>
                        <a:t>败</a:t>
                      </a:r>
                      <a:endParaRPr lang="en-US" sz="180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国家败</a:t>
                      </a:r>
                      <a:endParaRPr lang="en-US" sz="1800" dirty="0">
                        <a:effectLst/>
                        <a:latin typeface="Meiryo UI" panose="020B0400000000000000" pitchFamily="34" charset="-128"/>
                        <a:ea typeface="Meiryo UI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80809"/>
                  </a:ext>
                </a:extLst>
              </a:tr>
              <a:tr h="270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48269831"/>
                  </a:ext>
                </a:extLst>
              </a:tr>
              <a:tr h="181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与拔示巴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大卫悔改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押沙龙</a:t>
                      </a:r>
                      <a:r>
                        <a:rPr lang="zh-CN" altLang="en-US" sz="1600" dirty="0">
                          <a:effectLst/>
                        </a:rPr>
                        <a:t>杀暗嫩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赦押沙龙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押沙龙反叛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恕示每咒骂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押沙龙追杀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押沙龙败亡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返耶京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示巴反叛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1206624181"/>
                  </a:ext>
                </a:extLst>
              </a:tr>
              <a:tr h="1439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耶和华甚不喜悦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拿单责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altLang="zh-CN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所罗门生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暗嫩</a:t>
                      </a:r>
                      <a:r>
                        <a:rPr lang="zh-CN" altLang="en-US" sz="1600" dirty="0">
                          <a:effectLst/>
                        </a:rPr>
                        <a:t>污妹</a:t>
                      </a:r>
                      <a:r>
                        <a:rPr lang="zh-CN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押逃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约押献计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逃离户筛进城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押沙龙在耶京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户筛破亚希多弗计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大卫哭儿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示每</a:t>
                      </a:r>
                      <a:r>
                        <a:rPr lang="en-CA" altLang="zh-CN" sz="1600" dirty="0">
                          <a:effectLst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altLang="zh-CN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</a:rPr>
                        <a:t>米</a:t>
                      </a:r>
                      <a:r>
                        <a:rPr lang="zh-CN" altLang="en-US" sz="1600" dirty="0">
                          <a:effectLst/>
                        </a:rPr>
                        <a:t>非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altLang="zh-CN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effectLst/>
                        </a:rPr>
                        <a:t>巴</a:t>
                      </a:r>
                      <a:r>
                        <a:rPr lang="zh-CN" altLang="en-US" sz="1400" dirty="0">
                          <a:effectLst/>
                        </a:rPr>
                        <a:t>西来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</a:rPr>
                        <a:t>示巴被缴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extLst>
                  <a:ext uri="{0D108BD9-81ED-4DB2-BD59-A6C34878D82A}">
                    <a16:rowId xmlns:a16="http://schemas.microsoft.com/office/drawing/2014/main" val="709435461"/>
                  </a:ext>
                </a:extLst>
              </a:tr>
              <a:tr h="447630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solidFill>
                            <a:srgbClr val="7030A0"/>
                          </a:solidFill>
                          <a:effectLst/>
                        </a:rPr>
                        <a:t>然而犯罪、不顺服神，神也要信实地惩罚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636" marR="576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9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45500-ABB5-466F-8C9A-4597181A29A6}"/>
              </a:ext>
            </a:extLst>
          </p:cNvPr>
          <p:cNvSpPr txBox="1"/>
          <p:nvPr/>
        </p:nvSpPr>
        <p:spPr>
          <a:xfrm>
            <a:off x="0" y="-9625"/>
            <a:ext cx="12192000" cy="990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200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61D9-C524-4CD5-BDAB-70EC80BCBFAF}"/>
              </a:ext>
            </a:extLst>
          </p:cNvPr>
          <p:cNvSpPr txBox="1"/>
          <p:nvPr/>
        </p:nvSpPr>
        <p:spPr>
          <a:xfrm>
            <a:off x="-477136" y="996501"/>
            <a:ext cx="6956352" cy="62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A. </a:t>
            </a:r>
            <a:r>
              <a:rPr lang="zh-CN" sz="3200" spc="300" dirty="0">
                <a:solidFill>
                  <a:srgbClr val="00CCFF"/>
                </a:solidFill>
                <a:effectLst/>
              </a:rPr>
              <a:t>大卫盛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世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-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神使他胜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1-10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章</a:t>
            </a:r>
            <a:endParaRPr lang="en-US" sz="3200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9D7E5-1378-46B9-B8BB-58055F3176A0}"/>
              </a:ext>
            </a:extLst>
          </p:cNvPr>
          <p:cNvSpPr txBox="1"/>
          <p:nvPr/>
        </p:nvSpPr>
        <p:spPr>
          <a:xfrm>
            <a:off x="569192" y="1618506"/>
            <a:ext cx="536013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>
                <a:effectLst/>
              </a:rPr>
              <a:t>1</a:t>
            </a:r>
            <a:r>
              <a:rPr lang="zh-CN" altLang="en-US" sz="2600" spc="300" dirty="0">
                <a:effectLst/>
              </a:rPr>
              <a:t>章 大卫如何对待仇人的死？  </a:t>
            </a:r>
            <a:endParaRPr lang="en-US" sz="26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E3BEF-D48D-42EC-A826-A1E4F63317F7}"/>
              </a:ext>
            </a:extLst>
          </p:cNvPr>
          <p:cNvSpPr txBox="1"/>
          <p:nvPr/>
        </p:nvSpPr>
        <p:spPr>
          <a:xfrm>
            <a:off x="6599834" y="159196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我如何看待得罪我的人？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656B8-5C2A-4AA2-BA66-69CB0EA2A22D}"/>
              </a:ext>
            </a:extLst>
          </p:cNvPr>
          <p:cNvSpPr txBox="1"/>
          <p:nvPr/>
        </p:nvSpPr>
        <p:spPr>
          <a:xfrm>
            <a:off x="569192" y="2021164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2</a:t>
            </a:r>
            <a:r>
              <a:rPr lang="zh-CN" altLang="en-US" sz="2600" spc="300" dirty="0">
                <a:effectLst/>
              </a:rPr>
              <a:t>章 大卫为何再三求问耶和华？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8692-D750-4660-8A04-0BBAB9902951}"/>
              </a:ext>
            </a:extLst>
          </p:cNvPr>
          <p:cNvSpPr txBox="1"/>
          <p:nvPr/>
        </p:nvSpPr>
        <p:spPr>
          <a:xfrm>
            <a:off x="6599834" y="1994622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我习惯跑在神前面？求问？等候？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409D0D-39A3-4B7F-B2E7-B0242F9D035D}"/>
              </a:ext>
            </a:extLst>
          </p:cNvPr>
          <p:cNvSpPr txBox="1"/>
          <p:nvPr/>
        </p:nvSpPr>
        <p:spPr>
          <a:xfrm>
            <a:off x="569192" y="2442081"/>
            <a:ext cx="6168492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3</a:t>
            </a:r>
            <a:r>
              <a:rPr lang="zh-CN" altLang="en-US" sz="2600" spc="300" dirty="0">
                <a:effectLst/>
              </a:rPr>
              <a:t>章 对对抗自己的将才持怎样态度？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E09800-CF60-4862-A256-A2FA232AF540}"/>
              </a:ext>
            </a:extLst>
          </p:cNvPr>
          <p:cNvSpPr txBox="1"/>
          <p:nvPr/>
        </p:nvSpPr>
        <p:spPr>
          <a:xfrm>
            <a:off x="6599834" y="2415539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我对待属灵关系</a:t>
            </a:r>
            <a:r>
              <a:rPr lang="en-CA" altLang="zh-CN" sz="2600" spc="300" dirty="0">
                <a:solidFill>
                  <a:srgbClr val="FF33CC"/>
                </a:solidFill>
              </a:rPr>
              <a:t>----</a:t>
            </a:r>
            <a:r>
              <a:rPr lang="zh-CN" altLang="en-US" sz="2600" spc="300" dirty="0">
                <a:solidFill>
                  <a:srgbClr val="FF33CC"/>
                </a:solidFill>
              </a:rPr>
              <a:t>上、下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54AE1C-06A1-4CFC-963C-F66904A7067A}"/>
              </a:ext>
            </a:extLst>
          </p:cNvPr>
          <p:cNvSpPr txBox="1"/>
          <p:nvPr/>
        </p:nvSpPr>
        <p:spPr>
          <a:xfrm>
            <a:off x="569192" y="2882576"/>
            <a:ext cx="536013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4</a:t>
            </a:r>
            <a:r>
              <a:rPr lang="zh-CN" altLang="en-US" sz="2600" spc="300" dirty="0">
                <a:effectLst/>
              </a:rPr>
              <a:t>章 再一次以善胜恶？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DEC387-6AA1-4314-B3CD-3F094F09DECA}"/>
              </a:ext>
            </a:extLst>
          </p:cNvPr>
          <p:cNvSpPr txBox="1"/>
          <p:nvPr/>
        </p:nvSpPr>
        <p:spPr>
          <a:xfrm>
            <a:off x="6599834" y="285603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仇敌遭报，我兴灾乐祸吗？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6CF49-31DA-4007-AEF7-0F2F76B13B52}"/>
              </a:ext>
            </a:extLst>
          </p:cNvPr>
          <p:cNvSpPr txBox="1"/>
          <p:nvPr/>
        </p:nvSpPr>
        <p:spPr>
          <a:xfrm>
            <a:off x="569192" y="3337370"/>
            <a:ext cx="6101115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CA" altLang="zh-CN" sz="2600" spc="300" dirty="0">
                <a:solidFill>
                  <a:srgbClr val="7030A0"/>
                </a:solidFill>
              </a:rPr>
              <a:t>5</a:t>
            </a:r>
            <a:r>
              <a:rPr lang="zh-CN" altLang="en-US" sz="2600" spc="300" dirty="0">
                <a:solidFill>
                  <a:srgbClr val="7030A0"/>
                </a:solidFill>
                <a:effectLst/>
              </a:rPr>
              <a:t>章 </a:t>
            </a:r>
            <a:r>
              <a:rPr lang="zh-CN" altLang="en-US" sz="2600" dirty="0">
                <a:solidFill>
                  <a:srgbClr val="7030A0"/>
                </a:solidFill>
                <a:effectLst/>
              </a:rPr>
              <a:t>如何</a:t>
            </a:r>
            <a:r>
              <a:rPr lang="zh-CN" altLang="en-US" sz="2600" dirty="0">
                <a:solidFill>
                  <a:srgbClr val="7030A0"/>
                </a:solidFill>
              </a:rPr>
              <a:t>看出王位是神坚立的</a:t>
            </a:r>
            <a:r>
              <a:rPr lang="zh-CN" altLang="en-US" sz="2600" dirty="0"/>
              <a:t> </a:t>
            </a:r>
            <a:r>
              <a:rPr lang="zh-CN" altLang="en-US" sz="2600" dirty="0">
                <a:solidFill>
                  <a:srgbClr val="7030A0"/>
                </a:solidFill>
                <a:effectLst/>
              </a:rPr>
              <a:t>？求问神</a:t>
            </a:r>
            <a:r>
              <a:rPr lang="zh-CN" altLang="en-US" sz="2800" dirty="0">
                <a:solidFill>
                  <a:srgbClr val="7030A0"/>
                </a:solidFill>
                <a:effectLst/>
              </a:rPr>
              <a:t>  </a:t>
            </a:r>
            <a:endParaRPr lang="en-US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F0ABB-5A43-4DBC-9190-A002309258B2}"/>
              </a:ext>
            </a:extLst>
          </p:cNvPr>
          <p:cNvSpPr txBox="1"/>
          <p:nvPr/>
        </p:nvSpPr>
        <p:spPr>
          <a:xfrm>
            <a:off x="6599834" y="3310828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600" spc="300" dirty="0">
                <a:solidFill>
                  <a:srgbClr val="FF33CC"/>
                </a:solidFill>
              </a:rPr>
              <a:t>我习惯轻率地凭经验服侍吗？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FC1C9E-9289-4737-944B-85DE32A5112B}"/>
              </a:ext>
            </a:extLst>
          </p:cNvPr>
          <p:cNvSpPr txBox="1"/>
          <p:nvPr/>
        </p:nvSpPr>
        <p:spPr>
          <a:xfrm>
            <a:off x="569192" y="3734388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6</a:t>
            </a:r>
            <a:r>
              <a:rPr lang="zh-CN" altLang="en-US" sz="2600" spc="300" dirty="0">
                <a:effectLst/>
              </a:rPr>
              <a:t>章 如何敬畏神？谦卑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0CE37-24D3-44BE-9A80-4760A6AF961C}"/>
              </a:ext>
            </a:extLst>
          </p:cNvPr>
          <p:cNvSpPr txBox="1"/>
          <p:nvPr/>
        </p:nvSpPr>
        <p:spPr>
          <a:xfrm>
            <a:off x="6599834" y="3734388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神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看重我做得好？谦卑的内心？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5D1E48-D53E-4B5F-9C81-FE33CFC54FCA}"/>
              </a:ext>
            </a:extLst>
          </p:cNvPr>
          <p:cNvSpPr txBox="1"/>
          <p:nvPr/>
        </p:nvSpPr>
        <p:spPr>
          <a:xfrm>
            <a:off x="569192" y="4189182"/>
            <a:ext cx="5693481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>
                <a:solidFill>
                  <a:srgbClr val="FF0000"/>
                </a:solidFill>
              </a:rPr>
              <a:t>7</a:t>
            </a:r>
            <a:r>
              <a:rPr lang="zh-CN" altLang="en-US" sz="2600" spc="300" dirty="0">
                <a:solidFill>
                  <a:srgbClr val="FF0000"/>
                </a:solidFill>
                <a:effectLst/>
              </a:rPr>
              <a:t>章</a:t>
            </a:r>
            <a:r>
              <a:rPr lang="en-CA" altLang="zh-CN" sz="2600" spc="300" dirty="0">
                <a:solidFill>
                  <a:srgbClr val="FF0000"/>
                </a:solidFill>
                <a:effectLst/>
              </a:rPr>
              <a:t>***</a:t>
            </a:r>
            <a:r>
              <a:rPr lang="zh-CN" altLang="en-US" sz="2600" spc="300" dirty="0">
                <a:solidFill>
                  <a:srgbClr val="FF0000"/>
                </a:solidFill>
                <a:effectLst/>
              </a:rPr>
              <a:t> </a:t>
            </a:r>
            <a:r>
              <a:rPr lang="zh-CN" altLang="en-US" sz="2600" b="1" spc="300" dirty="0">
                <a:solidFill>
                  <a:srgbClr val="FF0000"/>
                </a:solidFill>
                <a:effectLst/>
              </a:rPr>
              <a:t>神立了什么约？和我关系？</a:t>
            </a:r>
            <a:r>
              <a:rPr lang="zh-CN" altLang="en-US" sz="2800" b="1" spc="300" dirty="0">
                <a:solidFill>
                  <a:srgbClr val="FF0000"/>
                </a:solidFill>
                <a:effectLst/>
              </a:rPr>
              <a:t>  </a:t>
            </a:r>
            <a:endParaRPr lang="en-US" sz="2800" b="1" spc="3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CE3ACB-9EB8-4B01-A2D1-BA960A307C5E}"/>
              </a:ext>
            </a:extLst>
          </p:cNvPr>
          <p:cNvSpPr txBox="1"/>
          <p:nvPr/>
        </p:nvSpPr>
        <p:spPr>
          <a:xfrm>
            <a:off x="6599834" y="4189182"/>
            <a:ext cx="589862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我犯错，神用什么方式拉回我？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463225-CBBC-4F62-8CEF-7C7FDD9FFFF1}"/>
              </a:ext>
            </a:extLst>
          </p:cNvPr>
          <p:cNvSpPr txBox="1"/>
          <p:nvPr/>
        </p:nvSpPr>
        <p:spPr>
          <a:xfrm>
            <a:off x="569192" y="4659215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8-9</a:t>
            </a:r>
            <a:r>
              <a:rPr lang="zh-CN" altLang="en-US" sz="2600" spc="300" dirty="0">
                <a:effectLst/>
              </a:rPr>
              <a:t>章 处理财富？治理？神做？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87152A-AC96-42EB-B68E-8C70ABB1B4B6}"/>
              </a:ext>
            </a:extLst>
          </p:cNvPr>
          <p:cNvSpPr txBox="1"/>
          <p:nvPr/>
        </p:nvSpPr>
        <p:spPr>
          <a:xfrm>
            <a:off x="6599834" y="4859352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财富是谁的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D317D6-5B03-4492-B04F-09580C6F7CB1}"/>
              </a:ext>
            </a:extLst>
          </p:cNvPr>
          <p:cNvSpPr txBox="1"/>
          <p:nvPr/>
        </p:nvSpPr>
        <p:spPr>
          <a:xfrm>
            <a:off x="569192" y="5129248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10</a:t>
            </a:r>
            <a:r>
              <a:rPr lang="zh-CN" altLang="en-US" sz="2600" spc="300" dirty="0">
                <a:effectLst/>
              </a:rPr>
              <a:t>章 厚待哈嫩，使亚扪归服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369586" y="1098845"/>
            <a:ext cx="7534512" cy="2630282"/>
            <a:chOff x="1090544" y="1530179"/>
            <a:chExt cx="10046016" cy="3507042"/>
          </a:xfrm>
        </p:grpSpPr>
        <p:sp>
          <p:nvSpPr>
            <p:cNvPr id="40" name="等腰三角形 3"/>
            <p:cNvSpPr/>
            <p:nvPr/>
          </p:nvSpPr>
          <p:spPr>
            <a:xfrm rot="5400000">
              <a:off x="1954753" y="990914"/>
              <a:ext cx="3507034" cy="458558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42" name="橢圓 5"/>
            <p:cNvSpPr/>
            <p:nvPr/>
          </p:nvSpPr>
          <p:spPr>
            <a:xfrm>
              <a:off x="1090544" y="1556792"/>
              <a:ext cx="612968" cy="345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43" name="等腰三角形 21"/>
            <p:cNvSpPr/>
            <p:nvPr/>
          </p:nvSpPr>
          <p:spPr>
            <a:xfrm rot="16200000">
              <a:off x="6799040" y="963683"/>
              <a:ext cx="3482991" cy="4615984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44" name="橢圓 23"/>
            <p:cNvSpPr/>
            <p:nvPr/>
          </p:nvSpPr>
          <p:spPr>
            <a:xfrm rot="10800000">
              <a:off x="10523592" y="1556792"/>
              <a:ext cx="612968" cy="345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9" name="橢圓 18"/>
          <p:cNvSpPr/>
          <p:nvPr/>
        </p:nvSpPr>
        <p:spPr>
          <a:xfrm>
            <a:off x="3516893" y="1547247"/>
            <a:ext cx="443405" cy="169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2945563" y="1351193"/>
            <a:ext cx="432048" cy="21133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42717" y="2000937"/>
            <a:ext cx="376180" cy="1016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列　　</a:t>
            </a:r>
            <a:endParaRPr lang="en-US" altLang="zh-CN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3516891" y="1784912"/>
            <a:ext cx="376180" cy="7775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100" b="1" spc="-113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以色列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353265" y="1844280"/>
            <a:ext cx="459726" cy="118813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全</a:t>
            </a:r>
            <a:endParaRPr lang="en-US" altLang="zh-C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地</a:t>
            </a:r>
          </a:p>
        </p:txBody>
      </p:sp>
      <p:sp>
        <p:nvSpPr>
          <p:cNvPr id="20" name="矩形 46"/>
          <p:cNvSpPr/>
          <p:nvPr/>
        </p:nvSpPr>
        <p:spPr>
          <a:xfrm>
            <a:off x="4043773" y="3067553"/>
            <a:ext cx="56706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大卫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之约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撒下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23</a:t>
            </a:r>
          </a:p>
          <a:p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诗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89</a:t>
            </a:r>
            <a:endParaRPr lang="zh-CN" altLang="en-US" sz="900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21" name="橢圓 19"/>
          <p:cNvSpPr/>
          <p:nvPr/>
        </p:nvSpPr>
        <p:spPr>
          <a:xfrm>
            <a:off x="4097778" y="1784912"/>
            <a:ext cx="419216" cy="12286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內容版面配置區 2"/>
          <p:cNvSpPr txBox="1">
            <a:spLocks/>
          </p:cNvSpPr>
          <p:nvPr/>
        </p:nvSpPr>
        <p:spPr>
          <a:xfrm>
            <a:off x="4097778" y="1992162"/>
            <a:ext cx="376180" cy="7775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100" b="1" spc="-113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大卫</a:t>
            </a:r>
          </a:p>
        </p:txBody>
      </p:sp>
      <p:sp>
        <p:nvSpPr>
          <p:cNvPr id="25" name="矩形 47"/>
          <p:cNvSpPr/>
          <p:nvPr/>
        </p:nvSpPr>
        <p:spPr>
          <a:xfrm>
            <a:off x="4637839" y="2868934"/>
            <a:ext cx="63915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 </a:t>
            </a: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新约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耶</a:t>
            </a:r>
            <a:r>
              <a:rPr lang="en-CA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3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1,</a:t>
            </a:r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结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37</a:t>
            </a:r>
            <a:endParaRPr lang="zh-CN" altLang="en-US" sz="900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26" name="橢圓 20"/>
          <p:cNvSpPr/>
          <p:nvPr/>
        </p:nvSpPr>
        <p:spPr>
          <a:xfrm>
            <a:off x="4660767" y="1984244"/>
            <a:ext cx="376876" cy="85949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4691844" y="2054942"/>
            <a:ext cx="376180" cy="5361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耶利米</a:t>
            </a: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5221063" y="1460875"/>
            <a:ext cx="1847047" cy="2970330"/>
            <a:chOff x="1392" y="96"/>
            <a:chExt cx="3024" cy="4176"/>
          </a:xfrm>
          <a:solidFill>
            <a:srgbClr val="FF0000"/>
          </a:solidFill>
        </p:grpSpPr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640" y="96"/>
              <a:ext cx="528" cy="4176"/>
            </a:xfrm>
            <a:prstGeom prst="rect">
              <a:avLst/>
            </a:prstGeom>
            <a:grp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392" y="1248"/>
              <a:ext cx="3024" cy="480"/>
            </a:xfrm>
            <a:prstGeom prst="rect">
              <a:avLst/>
            </a:prstGeom>
            <a:grp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350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34" name="矩形 49"/>
          <p:cNvSpPr/>
          <p:nvPr/>
        </p:nvSpPr>
        <p:spPr>
          <a:xfrm>
            <a:off x="5987988" y="1628348"/>
            <a:ext cx="3122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主耶稣基督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04114" y="1951764"/>
            <a:ext cx="805211" cy="917171"/>
            <a:chOff x="7480109" y="2139302"/>
            <a:chExt cx="1073615" cy="1222894"/>
          </a:xfrm>
        </p:grpSpPr>
        <p:sp>
          <p:nvSpPr>
            <p:cNvPr id="35" name="橢圓 27"/>
            <p:cNvSpPr/>
            <p:nvPr/>
          </p:nvSpPr>
          <p:spPr>
            <a:xfrm>
              <a:off x="7480109" y="2139302"/>
              <a:ext cx="1073615" cy="1222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6" name="矩形 37"/>
            <p:cNvSpPr/>
            <p:nvPr/>
          </p:nvSpPr>
          <p:spPr>
            <a:xfrm>
              <a:off x="7594508" y="2276307"/>
              <a:ext cx="36127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耶路撒冷</a:t>
              </a:r>
              <a:endParaRPr lang="en-US" altLang="zh-CN" sz="10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endParaRPr>
            </a:p>
          </p:txBody>
        </p:sp>
        <p:sp>
          <p:nvSpPr>
            <p:cNvPr id="37" name="矩形 38"/>
            <p:cNvSpPr/>
            <p:nvPr/>
          </p:nvSpPr>
          <p:spPr>
            <a:xfrm>
              <a:off x="7822653" y="2337862"/>
              <a:ext cx="38852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犹太地</a:t>
              </a:r>
            </a:p>
          </p:txBody>
        </p:sp>
        <p:sp>
          <p:nvSpPr>
            <p:cNvPr id="38" name="矩形 39"/>
            <p:cNvSpPr/>
            <p:nvPr/>
          </p:nvSpPr>
          <p:spPr>
            <a:xfrm>
              <a:off x="8049667" y="2276307"/>
              <a:ext cx="38852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撒玛利亚</a:t>
              </a:r>
            </a:p>
          </p:txBody>
        </p:sp>
      </p:grpSp>
      <p:sp>
        <p:nvSpPr>
          <p:cNvPr id="51" name="矩形 41"/>
          <p:cNvSpPr/>
          <p:nvPr/>
        </p:nvSpPr>
        <p:spPr>
          <a:xfrm>
            <a:off x="7395761" y="2912068"/>
            <a:ext cx="5982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徒</a:t>
            </a:r>
            <a:r>
              <a:rPr lang="en-US" altLang="zh-CN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1:8</a:t>
            </a:r>
            <a:endParaRPr lang="zh-CN" altLang="en-US" sz="1350" dirty="0">
              <a:solidFill>
                <a:srgbClr val="000000">
                  <a:lumMod val="75000"/>
                  <a:lumOff val="25000"/>
                </a:srgbClr>
              </a:solidFill>
              <a:latin typeface="Century Gothic"/>
            </a:endParaRPr>
          </a:p>
        </p:txBody>
      </p:sp>
      <p:sp>
        <p:nvSpPr>
          <p:cNvPr id="49" name="內容版面配置區 2"/>
          <p:cNvSpPr txBox="1">
            <a:spLocks/>
          </p:cNvSpPr>
          <p:nvPr/>
        </p:nvSpPr>
        <p:spPr>
          <a:xfrm>
            <a:off x="9456523" y="1844280"/>
            <a:ext cx="402661" cy="122327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全</a:t>
            </a:r>
            <a:endParaRPr lang="en-US" altLang="zh-C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地</a:t>
            </a:r>
          </a:p>
        </p:txBody>
      </p:sp>
      <p:sp>
        <p:nvSpPr>
          <p:cNvPr id="52" name="矩形 43"/>
          <p:cNvSpPr/>
          <p:nvPr/>
        </p:nvSpPr>
        <p:spPr>
          <a:xfrm>
            <a:off x="9228348" y="3698952"/>
            <a:ext cx="14253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罗</a:t>
            </a:r>
            <a:r>
              <a:rPr lang="en-US" altLang="zh-CN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11</a:t>
            </a:r>
            <a:r>
              <a:rPr lang="zh-CN" altLang="en-US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  弗</a:t>
            </a:r>
            <a:r>
              <a:rPr lang="en-US" altLang="zh-CN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1:10  </a:t>
            </a:r>
            <a:r>
              <a:rPr lang="zh-CN" altLang="en-US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启</a:t>
            </a:r>
            <a:endParaRPr lang="zh-CN" altLang="en-US" sz="1350" dirty="0">
              <a:solidFill>
                <a:srgbClr val="000000">
                  <a:lumMod val="75000"/>
                  <a:lumOff val="25000"/>
                </a:srgbClr>
              </a:solidFill>
              <a:latin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26270" y="1460875"/>
            <a:ext cx="612428" cy="1890210"/>
            <a:chOff x="9371464" y="1484784"/>
            <a:chExt cx="816570" cy="2520280"/>
          </a:xfrm>
        </p:grpSpPr>
        <p:sp>
          <p:nvSpPr>
            <p:cNvPr id="53" name="橢圓 22"/>
            <p:cNvSpPr/>
            <p:nvPr/>
          </p:nvSpPr>
          <p:spPr>
            <a:xfrm rot="10800000">
              <a:off x="9371464" y="1484784"/>
              <a:ext cx="816570" cy="25202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4" name="內容版面配置區 2"/>
            <p:cNvSpPr txBox="1">
              <a:spLocks/>
            </p:cNvSpPr>
            <p:nvPr/>
          </p:nvSpPr>
          <p:spPr>
            <a:xfrm>
              <a:off x="9481003" y="1763337"/>
              <a:ext cx="597492" cy="1736216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    </a:t>
              </a:r>
              <a:r>
                <a:rPr lang="zh-CN" altLang="en-US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    外</a:t>
              </a:r>
              <a:endParaRPr lang="en-US" altLang="zh-C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endParaRPr>
            </a:p>
            <a:p>
              <a:pPr marL="0" indent="0">
                <a:buNone/>
              </a:pPr>
              <a:r>
                <a:rPr lang="zh-CN" altLang="en-US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邦</a:t>
              </a:r>
              <a:endParaRPr lang="en-US" altLang="zh-C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endParaRPr>
            </a:p>
            <a:p>
              <a:pPr marL="0" indent="0">
                <a:buNone/>
              </a:pPr>
              <a:r>
                <a:rPr lang="zh-CN" altLang="en-US" sz="27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/>
                </a:rPr>
                <a:t>人</a:t>
              </a:r>
              <a:endParaRPr lang="en-US" altLang="zh-CN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endParaRPr>
            </a:p>
            <a:p>
              <a:pPr marL="0" indent="0">
                <a:lnSpc>
                  <a:spcPct val="120000"/>
                </a:lnSpc>
                <a:buNone/>
              </a:pPr>
              <a:endPara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endParaRPr>
            </a:p>
          </p:txBody>
        </p:sp>
      </p:grpSp>
      <p:sp>
        <p:nvSpPr>
          <p:cNvPr id="55" name="矩形 42"/>
          <p:cNvSpPr/>
          <p:nvPr/>
        </p:nvSpPr>
        <p:spPr>
          <a:xfrm>
            <a:off x="8551649" y="3351085"/>
            <a:ext cx="5501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徒</a:t>
            </a:r>
            <a:r>
              <a:rPr lang="en-US" altLang="zh-CN" sz="135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rPr>
              <a:t>10</a:t>
            </a:r>
            <a:endParaRPr lang="zh-CN" altLang="en-US" sz="1350" dirty="0">
              <a:solidFill>
                <a:srgbClr val="000000">
                  <a:lumMod val="75000"/>
                  <a:lumOff val="25000"/>
                </a:srgbClr>
              </a:solidFill>
              <a:latin typeface="Century Gothic"/>
            </a:endParaRPr>
          </a:p>
        </p:txBody>
      </p:sp>
      <p:sp>
        <p:nvSpPr>
          <p:cNvPr id="57" name="標題 1"/>
          <p:cNvSpPr txBox="1">
            <a:spLocks/>
          </p:cNvSpPr>
          <p:nvPr/>
        </p:nvSpPr>
        <p:spPr>
          <a:xfrm>
            <a:off x="3837845" y="4455090"/>
            <a:ext cx="4787026" cy="6297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/>
              </a:rPr>
              <a:t>神与人建立关系    神邀请人进入关系</a:t>
            </a:r>
          </a:p>
        </p:txBody>
      </p:sp>
      <p:sp>
        <p:nvSpPr>
          <p:cNvPr id="47" name="向右箭號 52">
            <a:extLst>
              <a:ext uri="{FF2B5EF4-FFF2-40B4-BE49-F238E27FC236}">
                <a16:creationId xmlns:a16="http://schemas.microsoft.com/office/drawing/2014/main" id="{785EFE2E-0425-4CBA-88C6-C13E9D7C87C6}"/>
              </a:ext>
            </a:extLst>
          </p:cNvPr>
          <p:cNvSpPr/>
          <p:nvPr/>
        </p:nvSpPr>
        <p:spPr>
          <a:xfrm>
            <a:off x="2023731" y="4962804"/>
            <a:ext cx="10168269" cy="8975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2D3EDCA6-6D8F-44E9-8801-8D016B3E4BA8}"/>
              </a:ext>
            </a:extLst>
          </p:cNvPr>
          <p:cNvSpPr txBox="1">
            <a:spLocks/>
          </p:cNvSpPr>
          <p:nvPr/>
        </p:nvSpPr>
        <p:spPr>
          <a:xfrm>
            <a:off x="5617238" y="5103186"/>
            <a:ext cx="1273347" cy="540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000" b="1" spc="600" dirty="0">
                <a:solidFill>
                  <a:srgbClr val="92D050"/>
                </a:solidFill>
                <a:latin typeface="STHupo" panose="02010800040101010101" pitchFamily="2" charset="-122"/>
                <a:ea typeface="STHupo" panose="02010800040101010101" pitchFamily="2" charset="-122"/>
              </a:rPr>
              <a:t>永 约</a:t>
            </a:r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7577CCD-9665-4B87-A2D5-63E6A128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836" y="344718"/>
            <a:ext cx="8895723" cy="1005575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神救恩计划的启示、应许与实现    </a:t>
            </a:r>
            <a:r>
              <a:rPr lang="en-US" altLang="zh-CN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b="1" i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限制祂自己</a:t>
            </a:r>
          </a:p>
        </p:txBody>
      </p:sp>
      <p:sp>
        <p:nvSpPr>
          <p:cNvPr id="7" name="矩形 45">
            <a:extLst>
              <a:ext uri="{FF2B5EF4-FFF2-40B4-BE49-F238E27FC236}">
                <a16:creationId xmlns:a16="http://schemas.microsoft.com/office/drawing/2014/main" id="{6791D46D-972B-4C1B-8173-7C6704E4A63A}"/>
              </a:ext>
            </a:extLst>
          </p:cNvPr>
          <p:cNvSpPr/>
          <p:nvPr/>
        </p:nvSpPr>
        <p:spPr>
          <a:xfrm>
            <a:off x="3454651" y="3279136"/>
            <a:ext cx="583385" cy="9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摩西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西乃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之约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</a:t>
            </a:r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出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31:</a:t>
            </a:r>
          </a:p>
          <a:p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12-17 </a:t>
            </a:r>
            <a:endParaRPr lang="zh-CN" altLang="en-US" sz="900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8" name="矩形 44">
            <a:extLst>
              <a:ext uri="{FF2B5EF4-FFF2-40B4-BE49-F238E27FC236}">
                <a16:creationId xmlns:a16="http://schemas.microsoft.com/office/drawing/2014/main" id="{09CE3DA1-E960-448A-A483-C30C55F69086}"/>
              </a:ext>
            </a:extLst>
          </p:cNvPr>
          <p:cNvSpPr/>
          <p:nvPr/>
        </p:nvSpPr>
        <p:spPr>
          <a:xfrm>
            <a:off x="2747879" y="3524045"/>
            <a:ext cx="700988" cy="9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亚伯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拉罕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en-US" altLang="zh-CN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</a:t>
            </a: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之约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创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12:1-3</a:t>
            </a:r>
          </a:p>
          <a:p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 17:1-14</a:t>
            </a:r>
            <a:endParaRPr lang="zh-CN" altLang="en-US" sz="900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9" name="矩形 40">
            <a:extLst>
              <a:ext uri="{FF2B5EF4-FFF2-40B4-BE49-F238E27FC236}">
                <a16:creationId xmlns:a16="http://schemas.microsoft.com/office/drawing/2014/main" id="{9B577855-05C2-4C45-A6D2-AA38038B1AE7}"/>
              </a:ext>
            </a:extLst>
          </p:cNvPr>
          <p:cNvSpPr/>
          <p:nvPr/>
        </p:nvSpPr>
        <p:spPr>
          <a:xfrm>
            <a:off x="2023730" y="3766931"/>
            <a:ext cx="700988" cy="623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3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挪亚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en-US" sz="12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 之约</a:t>
            </a:r>
            <a:endParaRPr lang="en-US" altLang="zh-CN" sz="12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  <a:p>
            <a:r>
              <a:rPr lang="zh-CN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创</a:t>
            </a:r>
            <a:r>
              <a:rPr lang="en-US" altLang="zh-CN" sz="9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9:8-17</a:t>
            </a:r>
            <a:endParaRPr lang="zh-CN" altLang="en-US" sz="900" b="1" dirty="0">
              <a:solidFill>
                <a:srgbClr val="FFFFFF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96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45500-ABB5-466F-8C9A-4597181A29A6}"/>
              </a:ext>
            </a:extLst>
          </p:cNvPr>
          <p:cNvSpPr txBox="1"/>
          <p:nvPr/>
        </p:nvSpPr>
        <p:spPr>
          <a:xfrm>
            <a:off x="0" y="-9625"/>
            <a:ext cx="12192000" cy="990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撒母耳记下</a:t>
            </a:r>
            <a:r>
              <a:rPr lang="zh-CN" altLang="en-US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： </a:t>
            </a:r>
            <a:r>
              <a:rPr lang="zh-CN" sz="4400" b="1" dirty="0">
                <a:solidFill>
                  <a:srgbClr val="0000CC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一位合神心意的王的故事</a:t>
            </a:r>
            <a:endParaRPr lang="en-US" sz="200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61D9-C524-4CD5-BDAB-70EC80BCBFAF}"/>
              </a:ext>
            </a:extLst>
          </p:cNvPr>
          <p:cNvSpPr txBox="1"/>
          <p:nvPr/>
        </p:nvSpPr>
        <p:spPr>
          <a:xfrm>
            <a:off x="-477136" y="996501"/>
            <a:ext cx="6956352" cy="62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A. </a:t>
            </a:r>
            <a:r>
              <a:rPr lang="zh-CN" sz="3200" spc="300" dirty="0">
                <a:solidFill>
                  <a:srgbClr val="00CCFF"/>
                </a:solidFill>
                <a:effectLst/>
              </a:rPr>
              <a:t>大卫盛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世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-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神使他胜</a:t>
            </a:r>
            <a:r>
              <a:rPr lang="en-CA" altLang="zh-CN" sz="3200" spc="300" dirty="0">
                <a:solidFill>
                  <a:srgbClr val="00CCFF"/>
                </a:solidFill>
                <a:effectLst/>
              </a:rPr>
              <a:t>1-10</a:t>
            </a:r>
            <a:r>
              <a:rPr lang="zh-CN" altLang="en-US" sz="3200" spc="300" dirty="0">
                <a:solidFill>
                  <a:srgbClr val="00CCFF"/>
                </a:solidFill>
                <a:effectLst/>
              </a:rPr>
              <a:t>章</a:t>
            </a:r>
            <a:endParaRPr lang="en-US" sz="3200" spc="300" dirty="0">
              <a:solidFill>
                <a:srgbClr val="00CC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9D7E5-1378-46B9-B8BB-58055F3176A0}"/>
              </a:ext>
            </a:extLst>
          </p:cNvPr>
          <p:cNvSpPr txBox="1"/>
          <p:nvPr/>
        </p:nvSpPr>
        <p:spPr>
          <a:xfrm>
            <a:off x="569192" y="1618506"/>
            <a:ext cx="536013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>
                <a:effectLst/>
              </a:rPr>
              <a:t>1</a:t>
            </a:r>
            <a:r>
              <a:rPr lang="zh-CN" altLang="en-US" sz="2600" spc="300" dirty="0">
                <a:effectLst/>
              </a:rPr>
              <a:t>章 大卫如何对待仇人的死？  </a:t>
            </a:r>
            <a:endParaRPr lang="en-US" sz="26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E3BEF-D48D-42EC-A826-A1E4F63317F7}"/>
              </a:ext>
            </a:extLst>
          </p:cNvPr>
          <p:cNvSpPr txBox="1"/>
          <p:nvPr/>
        </p:nvSpPr>
        <p:spPr>
          <a:xfrm>
            <a:off x="6599834" y="159196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我如何看待得罪我的人？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656B8-5C2A-4AA2-BA66-69CB0EA2A22D}"/>
              </a:ext>
            </a:extLst>
          </p:cNvPr>
          <p:cNvSpPr txBox="1"/>
          <p:nvPr/>
        </p:nvSpPr>
        <p:spPr>
          <a:xfrm>
            <a:off x="569192" y="2021164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2</a:t>
            </a:r>
            <a:r>
              <a:rPr lang="zh-CN" altLang="en-US" sz="2600" spc="300" dirty="0">
                <a:effectLst/>
              </a:rPr>
              <a:t>章 大卫为何再三求问耶和华？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8692-D750-4660-8A04-0BBAB9902951}"/>
              </a:ext>
            </a:extLst>
          </p:cNvPr>
          <p:cNvSpPr txBox="1"/>
          <p:nvPr/>
        </p:nvSpPr>
        <p:spPr>
          <a:xfrm>
            <a:off x="6599834" y="1994622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我习惯跑在神前面？求问？等候？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409D0D-39A3-4B7F-B2E7-B0242F9D035D}"/>
              </a:ext>
            </a:extLst>
          </p:cNvPr>
          <p:cNvSpPr txBox="1"/>
          <p:nvPr/>
        </p:nvSpPr>
        <p:spPr>
          <a:xfrm>
            <a:off x="569192" y="2442081"/>
            <a:ext cx="6168492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3</a:t>
            </a:r>
            <a:r>
              <a:rPr lang="zh-CN" altLang="en-US" sz="2600" spc="300" dirty="0">
                <a:effectLst/>
              </a:rPr>
              <a:t>章 对对抗自己的将才持怎样态度？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E09800-CF60-4862-A256-A2FA232AF540}"/>
              </a:ext>
            </a:extLst>
          </p:cNvPr>
          <p:cNvSpPr txBox="1"/>
          <p:nvPr/>
        </p:nvSpPr>
        <p:spPr>
          <a:xfrm>
            <a:off x="6599834" y="2415539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我对待属灵关系</a:t>
            </a:r>
            <a:r>
              <a:rPr lang="en-CA" altLang="zh-CN" sz="2600" spc="300" dirty="0">
                <a:solidFill>
                  <a:srgbClr val="FF33CC"/>
                </a:solidFill>
              </a:rPr>
              <a:t>----</a:t>
            </a:r>
            <a:r>
              <a:rPr lang="zh-CN" altLang="en-US" sz="2600" spc="300" dirty="0">
                <a:solidFill>
                  <a:srgbClr val="FF33CC"/>
                </a:solidFill>
              </a:rPr>
              <a:t>上、下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54AE1C-06A1-4CFC-963C-F66904A7067A}"/>
              </a:ext>
            </a:extLst>
          </p:cNvPr>
          <p:cNvSpPr txBox="1"/>
          <p:nvPr/>
        </p:nvSpPr>
        <p:spPr>
          <a:xfrm>
            <a:off x="569192" y="2882576"/>
            <a:ext cx="5360137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4</a:t>
            </a:r>
            <a:r>
              <a:rPr lang="zh-CN" altLang="en-US" sz="2600" spc="300" dirty="0">
                <a:effectLst/>
              </a:rPr>
              <a:t>章 再一次以善胜恶？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DEC387-6AA1-4314-B3CD-3F094F09DECA}"/>
              </a:ext>
            </a:extLst>
          </p:cNvPr>
          <p:cNvSpPr txBox="1"/>
          <p:nvPr/>
        </p:nvSpPr>
        <p:spPr>
          <a:xfrm>
            <a:off x="6599834" y="2856034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仇敌遭报，我兴灾乐祸吗？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6CF49-31DA-4007-AEF7-0F2F76B13B52}"/>
              </a:ext>
            </a:extLst>
          </p:cNvPr>
          <p:cNvSpPr txBox="1"/>
          <p:nvPr/>
        </p:nvSpPr>
        <p:spPr>
          <a:xfrm>
            <a:off x="569192" y="3337370"/>
            <a:ext cx="6101115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CA" altLang="zh-CN" sz="2600" spc="300" dirty="0">
                <a:solidFill>
                  <a:srgbClr val="7030A0"/>
                </a:solidFill>
              </a:rPr>
              <a:t>5</a:t>
            </a:r>
            <a:r>
              <a:rPr lang="zh-CN" altLang="en-US" sz="2600" spc="300" dirty="0">
                <a:solidFill>
                  <a:srgbClr val="7030A0"/>
                </a:solidFill>
                <a:effectLst/>
              </a:rPr>
              <a:t>章 </a:t>
            </a:r>
            <a:r>
              <a:rPr lang="zh-CN" altLang="en-US" sz="2600" dirty="0">
                <a:solidFill>
                  <a:srgbClr val="7030A0"/>
                </a:solidFill>
                <a:effectLst/>
              </a:rPr>
              <a:t>如何</a:t>
            </a:r>
            <a:r>
              <a:rPr lang="zh-CN" altLang="en-US" sz="2600" dirty="0">
                <a:solidFill>
                  <a:srgbClr val="7030A0"/>
                </a:solidFill>
              </a:rPr>
              <a:t>看出王位是神坚立的</a:t>
            </a:r>
            <a:r>
              <a:rPr lang="zh-CN" altLang="en-US" sz="2600" dirty="0"/>
              <a:t> </a:t>
            </a:r>
            <a:r>
              <a:rPr lang="zh-CN" altLang="en-US" sz="2600" dirty="0">
                <a:solidFill>
                  <a:srgbClr val="7030A0"/>
                </a:solidFill>
                <a:effectLst/>
              </a:rPr>
              <a:t>？求问神</a:t>
            </a:r>
            <a:r>
              <a:rPr lang="zh-CN" altLang="en-US" sz="2800" dirty="0">
                <a:solidFill>
                  <a:srgbClr val="7030A0"/>
                </a:solidFill>
                <a:effectLst/>
              </a:rPr>
              <a:t>  </a:t>
            </a:r>
            <a:endParaRPr lang="en-US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F0ABB-5A43-4DBC-9190-A002309258B2}"/>
              </a:ext>
            </a:extLst>
          </p:cNvPr>
          <p:cNvSpPr txBox="1"/>
          <p:nvPr/>
        </p:nvSpPr>
        <p:spPr>
          <a:xfrm>
            <a:off x="6599834" y="3310828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600" spc="300" dirty="0">
                <a:solidFill>
                  <a:srgbClr val="FF33CC"/>
                </a:solidFill>
              </a:rPr>
              <a:t>我习惯轻率地凭经验服侍吗？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FC1C9E-9289-4737-944B-85DE32A5112B}"/>
              </a:ext>
            </a:extLst>
          </p:cNvPr>
          <p:cNvSpPr txBox="1"/>
          <p:nvPr/>
        </p:nvSpPr>
        <p:spPr>
          <a:xfrm>
            <a:off x="569192" y="3734388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6</a:t>
            </a:r>
            <a:r>
              <a:rPr lang="zh-CN" altLang="en-US" sz="2600" spc="300" dirty="0">
                <a:effectLst/>
              </a:rPr>
              <a:t>章 如何敬畏神？谦卑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0CE37-24D3-44BE-9A80-4760A6AF961C}"/>
              </a:ext>
            </a:extLst>
          </p:cNvPr>
          <p:cNvSpPr txBox="1"/>
          <p:nvPr/>
        </p:nvSpPr>
        <p:spPr>
          <a:xfrm>
            <a:off x="6599834" y="3734388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神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看重我做得好？谦卑的内心？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5D1E48-D53E-4B5F-9C81-FE33CFC54FCA}"/>
              </a:ext>
            </a:extLst>
          </p:cNvPr>
          <p:cNvSpPr txBox="1"/>
          <p:nvPr/>
        </p:nvSpPr>
        <p:spPr>
          <a:xfrm>
            <a:off x="569192" y="4189182"/>
            <a:ext cx="5693481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>
                <a:solidFill>
                  <a:srgbClr val="FF0000"/>
                </a:solidFill>
              </a:rPr>
              <a:t>7</a:t>
            </a:r>
            <a:r>
              <a:rPr lang="zh-CN" altLang="en-US" sz="2600" spc="300" dirty="0">
                <a:solidFill>
                  <a:srgbClr val="FF0000"/>
                </a:solidFill>
                <a:effectLst/>
              </a:rPr>
              <a:t>章</a:t>
            </a:r>
            <a:r>
              <a:rPr lang="en-CA" altLang="zh-CN" sz="2600" spc="300" dirty="0">
                <a:solidFill>
                  <a:srgbClr val="FF0000"/>
                </a:solidFill>
                <a:effectLst/>
              </a:rPr>
              <a:t>***</a:t>
            </a:r>
            <a:r>
              <a:rPr lang="zh-CN" altLang="en-US" sz="2600" spc="300" dirty="0">
                <a:solidFill>
                  <a:srgbClr val="FF0000"/>
                </a:solidFill>
                <a:effectLst/>
              </a:rPr>
              <a:t> </a:t>
            </a:r>
            <a:r>
              <a:rPr lang="zh-CN" altLang="en-US" sz="2600" b="1" spc="300" dirty="0">
                <a:solidFill>
                  <a:srgbClr val="FF0000"/>
                </a:solidFill>
                <a:effectLst/>
              </a:rPr>
              <a:t>神立了什么约？和我关系？</a:t>
            </a:r>
            <a:r>
              <a:rPr lang="zh-CN" altLang="en-US" sz="2800" b="1" spc="300" dirty="0">
                <a:solidFill>
                  <a:srgbClr val="FF0000"/>
                </a:solidFill>
                <a:effectLst/>
              </a:rPr>
              <a:t>  </a:t>
            </a:r>
            <a:endParaRPr lang="en-US" sz="2800" b="1" spc="3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CE3ACB-9EB8-4B01-A2D1-BA960A307C5E}"/>
              </a:ext>
            </a:extLst>
          </p:cNvPr>
          <p:cNvSpPr txBox="1"/>
          <p:nvPr/>
        </p:nvSpPr>
        <p:spPr>
          <a:xfrm>
            <a:off x="6599834" y="4189182"/>
            <a:ext cx="5898627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我犯错，神用什么方式拉回我？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463225-CBBC-4F62-8CEF-7C7FDD9FFFF1}"/>
              </a:ext>
            </a:extLst>
          </p:cNvPr>
          <p:cNvSpPr txBox="1"/>
          <p:nvPr/>
        </p:nvSpPr>
        <p:spPr>
          <a:xfrm>
            <a:off x="569192" y="4659215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8-9</a:t>
            </a:r>
            <a:r>
              <a:rPr lang="zh-CN" altLang="en-US" sz="2600" spc="300" dirty="0">
                <a:effectLst/>
              </a:rPr>
              <a:t>章 处理财富？治理？神做？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87152A-AC96-42EB-B68E-8C70ABB1B4B6}"/>
              </a:ext>
            </a:extLst>
          </p:cNvPr>
          <p:cNvSpPr txBox="1"/>
          <p:nvPr/>
        </p:nvSpPr>
        <p:spPr>
          <a:xfrm>
            <a:off x="6599834" y="4859352"/>
            <a:ext cx="589862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300" dirty="0">
                <a:solidFill>
                  <a:srgbClr val="FF33CC"/>
                </a:solidFill>
              </a:rPr>
              <a:t>财富是谁的</a:t>
            </a:r>
            <a:r>
              <a:rPr lang="zh-CN" altLang="en-US" sz="2600" spc="300" dirty="0">
                <a:solidFill>
                  <a:srgbClr val="FF33CC"/>
                </a:solidFill>
                <a:effectLst/>
              </a:rPr>
              <a:t>？</a:t>
            </a:r>
            <a:r>
              <a:rPr lang="zh-CN" altLang="en-US" sz="2800" spc="300" dirty="0">
                <a:solidFill>
                  <a:srgbClr val="FF33CC"/>
                </a:solidFill>
                <a:effectLst/>
              </a:rPr>
              <a:t>  </a:t>
            </a:r>
            <a:endParaRPr lang="en-US" sz="2800" spc="300" dirty="0">
              <a:solidFill>
                <a:srgbClr val="FF33CC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D317D6-5B03-4492-B04F-09580C6F7CB1}"/>
              </a:ext>
            </a:extLst>
          </p:cNvPr>
          <p:cNvSpPr txBox="1"/>
          <p:nvPr/>
        </p:nvSpPr>
        <p:spPr>
          <a:xfrm>
            <a:off x="569192" y="5129248"/>
            <a:ext cx="5360137" cy="55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600" spc="300" dirty="0"/>
              <a:t>10</a:t>
            </a:r>
            <a:r>
              <a:rPr lang="zh-CN" altLang="en-US" sz="2600" spc="300" dirty="0">
                <a:effectLst/>
              </a:rPr>
              <a:t>章 厚待哈嫩，使亚扪归服</a:t>
            </a:r>
            <a:r>
              <a:rPr lang="zh-CN" altLang="en-US" sz="2800" spc="300" dirty="0">
                <a:effectLst/>
              </a:rPr>
              <a:t>  </a:t>
            </a:r>
            <a:endParaRPr lang="en-US" sz="2800" spc="3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FunkyShapesDark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6"/>
      </a:lt2>
      <a:accent1>
        <a:srgbClr val="C696A8"/>
      </a:accent1>
      <a:accent2>
        <a:srgbClr val="BA827F"/>
      </a:accent2>
      <a:accent3>
        <a:srgbClr val="BC9E84"/>
      </a:accent3>
      <a:accent4>
        <a:srgbClr val="ABA575"/>
      </a:accent4>
      <a:accent5>
        <a:srgbClr val="9CA87F"/>
      </a:accent5>
      <a:accent6>
        <a:srgbClr val="85AC76"/>
      </a:accent6>
      <a:hlink>
        <a:srgbClr val="568F7B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241"/>
      </a:dk2>
      <a:lt2>
        <a:srgbClr val="E6E8E2"/>
      </a:lt2>
      <a:accent1>
        <a:srgbClr val="713BD5"/>
      </a:accent1>
      <a:accent2>
        <a:srgbClr val="464FCB"/>
      </a:accent2>
      <a:accent3>
        <a:srgbClr val="3B86D5"/>
      </a:accent3>
      <a:accent4>
        <a:srgbClr val="29B4C3"/>
      </a:accent4>
      <a:accent5>
        <a:srgbClr val="33B88E"/>
      </a:accent5>
      <a:accent6>
        <a:srgbClr val="28BA4F"/>
      </a:accent6>
      <a:hlink>
        <a:srgbClr val="30928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13906</TotalTime>
  <Words>5326</Words>
  <Application>Microsoft Office PowerPoint</Application>
  <PresentationFormat>Widescreen</PresentationFormat>
  <Paragraphs>629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Meiryo UI</vt:lpstr>
      <vt:lpstr>SimHei</vt:lpstr>
      <vt:lpstr>SimSun</vt:lpstr>
      <vt:lpstr>STHupo</vt:lpstr>
      <vt:lpstr>Arial</vt:lpstr>
      <vt:lpstr>Calibri</vt:lpstr>
      <vt:lpstr>Century Gothic</vt:lpstr>
      <vt:lpstr>Elephant</vt:lpstr>
      <vt:lpstr>Roboto</vt:lpstr>
      <vt:lpstr>Source Sans Pro</vt:lpstr>
      <vt:lpstr>Times New Roman</vt:lpstr>
      <vt:lpstr>Wingdings</vt:lpstr>
      <vt:lpstr>FunkyShapesDarkVTI</vt:lpstr>
      <vt:lpstr>BrushVTI</vt:lpstr>
      <vt:lpstr>PowerPoint Presentation</vt:lpstr>
      <vt:lpstr>撒母耳记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神救恩计划的启示、应许与实现       限制祂自己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谁写的士师记+路得记？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LIU</dc:creator>
  <cp:lastModifiedBy>Pastor Liu</cp:lastModifiedBy>
  <cp:revision>232</cp:revision>
  <dcterms:created xsi:type="dcterms:W3CDTF">2020-09-19T15:32:32Z</dcterms:created>
  <dcterms:modified xsi:type="dcterms:W3CDTF">2022-03-20T16:42:12Z</dcterms:modified>
</cp:coreProperties>
</file>