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0"/>
  </p:notesMasterIdLst>
  <p:sldIdLst>
    <p:sldId id="262" r:id="rId2"/>
    <p:sldId id="257" r:id="rId3"/>
    <p:sldId id="276" r:id="rId4"/>
    <p:sldId id="261" r:id="rId5"/>
    <p:sldId id="267" r:id="rId6"/>
    <p:sldId id="268" r:id="rId7"/>
    <p:sldId id="270" r:id="rId8"/>
    <p:sldId id="266" r:id="rId9"/>
    <p:sldId id="271" r:id="rId10"/>
    <p:sldId id="258" r:id="rId11"/>
    <p:sldId id="272" r:id="rId12"/>
    <p:sldId id="259" r:id="rId13"/>
    <p:sldId id="273" r:id="rId14"/>
    <p:sldId id="260" r:id="rId15"/>
    <p:sldId id="277" r:id="rId16"/>
    <p:sldId id="274" r:id="rId17"/>
    <p:sldId id="27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63837" autoAdjust="0"/>
  </p:normalViewPr>
  <p:slideViewPr>
    <p:cSldViewPr snapToGrid="0">
      <p:cViewPr>
        <p:scale>
          <a:sx n="50" d="100"/>
          <a:sy n="50" d="100"/>
        </p:scale>
        <p:origin x="2856" y="57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F3946-18D5-4ED5-B016-033A2E4E793B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A19D0-2B23-4475-8D84-8964DF90B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上图：重建于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年代的艾伦比桥（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Allenby Bridge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），可以看出非洪水季节约旦河的水面宽度、高度。艾伦比桥又名侯赛因国王桥（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 Hussein Bridge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），横跨耶利哥附近的约旦河，通往约旦。艾伦比桥由英国将军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Edmund Allenby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始建于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年，后经反复破坏、重建，目前是西岸（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 Bank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）巴勒斯坦人唯一的出境关口。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月耶利哥附近艾伦比桥（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Allenby Bridge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）的约旦河宽阔河面，水面已经接近艾伦比桥面，印证了「约旦河水在收割的日子涨过两岸」（书三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）。由于两岸的过度抽取，现代约旦河的河面已经大大变窄。根据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年耶路撒冷邮报的报道，约旦河的年水量只有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年前的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3%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世纪初的年流量是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亿立方米，现在的年流量只有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千万立方米。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上图：约旦河谷一处可能是吉甲的遗址。考古学家在耶利哥平原发现了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处类似的地方，都有大型的石头围墙结构，以上是其中一处。十二块从约旦河里用肩扛上来的石头，在这种地方显得很不起眼。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年代，德国考古学家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Ernest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Sellin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Watzinger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挖掘耶利哥废墟时拍摄的城墙上的房屋。耶利哥有内外两层城墙，照片中右下方的外层石头护墙大约有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米高，护墙上方是泥砖墙，砖墙后面、内外城墙之间的斜坡上建有房屋。这些房屋可能是穷人住的，墙壁只有一块砖厚，喇合的家就在类似的房子里。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上图：根据以上照片所绘的复原图。耶利哥的城墙倒塌了，石头护墙和其上的泥砖墙裂开，倒下的泥砖堆成坡道，攻城者可以长驱直入。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上图：「示剑城」位于迦南地中部、以巴路和基利心山之间的隘口，主前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2500-2250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年的叙利亚埃勃拉泥版（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Ebla Tablets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）和主前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1880-1840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年的埃及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Sebek-khu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石碑（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Sebek-khu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Stele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）中都提到过示剑城。示剑城位于南北和东西贸易干道的交叉口，是一个商业中心，交易葡萄、橄榄、小麦、牲畜和陶器。该城因有许多泉水，土地很肥沃，所以物产丰富。现在这里是一个巴勒斯坦城市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Nablus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，郊区的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Balata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遗址被认为就是古代的示剑城。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上图：示剑在迦南地的位置。亚伯兰可能是从约旦河东进入迦南地，第一站到了「示剑」。「示剑」位于迦南地中央、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以巴路和基利心山之间，是迦南地南北道路和东西道路的十字路口。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1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上图：基遍之战的路线和地形。以色列人从基遍向西，沿着伯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和仑的上坡路向下追赶五王联军到亚雅仑谷。五王联军从亚雅仑谷一部分跑到耶末附近的亚西加，全程大约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公里，行军需要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小时；一部分跑到伊矶伦、拉吉、希伯仑附近的玛基大，全程大约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公里，行军需要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小时。因此，以色列人需要超长的一天，才能全歼敌军。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5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上图：夏琐遗址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(Tel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Hazor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是以色列最大的古城遗址，占地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英亩，是联合国世界文化遗产。夏琐位于加利利海西北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公里左右，扼守沿海大道（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 Maris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），是迦南地北部的战略与商业重镇，迦南最大的城市，防卫坚固，「素来夏琐在这诸国中是为首的」（书十一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）。迦南人的夏琐包括上城和下城两部分，被约书亚烧毁。后来所罗门重建了上城（王上九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5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25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上图：示剑的巨石，被认为可能就是约书亚在示剑与百姓立约所立的大石头（书二十四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26-27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A19D0-2B23-4475-8D84-8964DF90B3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3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46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376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5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1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29A2-61B9-4DA6-8000-8CB2AB7D76C9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2FC87E-483E-4DAE-BFD5-2E58BEE0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89" y="102074"/>
            <a:ext cx="9875520" cy="958843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035984"/>
            <a:ext cx="8011512" cy="487125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romanUcPeriod"/>
            </a:pPr>
            <a:r>
              <a:rPr lang="zh-CN" altLang="en-US" sz="3600" b="1" dirty="0" smtClean="0"/>
              <a:t>约书亚</a:t>
            </a:r>
            <a:endParaRPr lang="en-US" altLang="zh-CN" sz="3600" b="1" dirty="0" smtClean="0"/>
          </a:p>
          <a:p>
            <a:pPr marL="560070" indent="-514350">
              <a:buFont typeface="+mj-lt"/>
              <a:buAutoNum type="romanUcPeriod"/>
            </a:pPr>
            <a:r>
              <a:rPr lang="zh-CN" altLang="en-US" sz="3600" b="1" dirty="0" smtClean="0"/>
              <a:t>写作时间与作者</a:t>
            </a:r>
            <a:endParaRPr lang="en-US" altLang="zh-CN" sz="3600" b="1" dirty="0" smtClean="0"/>
          </a:p>
          <a:p>
            <a:pPr marL="560070" indent="-514350">
              <a:buFont typeface="+mj-lt"/>
              <a:buAutoNum type="romanUcPeriod"/>
            </a:pPr>
            <a:r>
              <a:rPr lang="zh-CN" altLang="en-US" sz="3600" b="1" dirty="0"/>
              <a:t>考古</a:t>
            </a:r>
            <a:r>
              <a:rPr lang="zh-CN" altLang="en-US" sz="3600" b="1" dirty="0" smtClean="0"/>
              <a:t>学与约书亚记</a:t>
            </a:r>
            <a:endParaRPr lang="en-US" altLang="zh-CN" sz="3600" b="1" dirty="0" smtClean="0"/>
          </a:p>
          <a:p>
            <a:pPr marL="560070" indent="-514350">
              <a:buFont typeface="+mj-lt"/>
              <a:buAutoNum type="romanUcPeriod"/>
            </a:pPr>
            <a:r>
              <a:rPr lang="zh-CN" altLang="en-US" sz="3600" b="1" dirty="0"/>
              <a:t>约书</a:t>
            </a:r>
            <a:r>
              <a:rPr lang="zh-CN" altLang="en-US" sz="3600" b="1" dirty="0" smtClean="0"/>
              <a:t>亚记主题</a:t>
            </a:r>
            <a:endParaRPr lang="en-US" altLang="zh-CN" sz="36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3200" dirty="0" smtClean="0"/>
              <a:t>权力从摩西过渡到约书亚</a:t>
            </a:r>
            <a:endParaRPr lang="en-US" altLang="zh-CN" sz="32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3200" dirty="0"/>
              <a:t>进</a:t>
            </a:r>
            <a:r>
              <a:rPr lang="zh-CN" altLang="en-US" sz="3200" dirty="0" smtClean="0"/>
              <a:t>占迦南和分地</a:t>
            </a:r>
            <a:endParaRPr lang="en-US" altLang="zh-CN" sz="32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3200" dirty="0" smtClean="0"/>
              <a:t>神忠于他的应许</a:t>
            </a:r>
            <a:endParaRPr lang="en-US" altLang="zh-CN" sz="3200" dirty="0" smtClean="0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.careerengine.us/api/aov2/https%3A_%7C__%7C_mmbiz.qpic.cn_%7C_sz_mmbiz_png_%7C_Wtc7V2YK34MyrJrrONLFyTN011fPsibNjKNczyCmeHb25HMBZDlLA1ZMKv8icib9OiceGX9e8kzPmJTncd3sEJ7KOQ_%7C_640%3Fwx_fmt%3D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59" r="7234"/>
          <a:stretch/>
        </p:blipFill>
        <p:spPr>
          <a:xfrm>
            <a:off x="4604426" y="382385"/>
            <a:ext cx="7108601" cy="62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5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.careerengine.us/api/aov2/https%3A_%7C__%7C_mmbiz.qpic.cn_%7C_sz_mmbiz_png_%7C_Wtc7V2YK34MyrJrrONLFyTN011fPsibNjKNczyCmeHb25HMBZDlLA1ZMKv8icib9OiceGX9e8kzPmJTncd3sEJ7KOQ_%7C_640%3Fwx_fmt%3D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 descr="上图：基遍之战的路线和地形。以色列人从基遍向西，沿着伯·和仑的上坡路向下追赶五王联军到亚雅仑谷。五王联军从亚雅仑谷一部分跑到耶末附近的亚西加，全程大约55公里，行军需要12小时；一部分跑到伊矶伦、拉吉、希伯仑附近的玛基大，全程大约80公里，行军需要17小时。因此，以色列人需要超长的一天，才能全歼敌军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13" y="160338"/>
            <a:ext cx="10624987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2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98" r="6623"/>
          <a:stretch/>
        </p:blipFill>
        <p:spPr>
          <a:xfrm>
            <a:off x="4542970" y="269194"/>
            <a:ext cx="7438433" cy="64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上图：约书亚南方战役（书十）的路线图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198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88" t="-636" r="25478" b="636"/>
          <a:stretch/>
        </p:blipFill>
        <p:spPr>
          <a:xfrm>
            <a:off x="5965371" y="0"/>
            <a:ext cx="6226629" cy="6843893"/>
          </a:xfrm>
          <a:prstGeom prst="rect">
            <a:avLst/>
          </a:prstGeom>
        </p:spPr>
      </p:pic>
      <p:pic>
        <p:nvPicPr>
          <p:cNvPr id="5126" name="Picture 6" descr="上图：夏琐遗址(Tel Hazor)是以色列最大的古城遗址，占地200英亩，是联合国世界文化遗产。夏琐位于加利利海西北16公里左右，扼守沿海大道（Via Maris），是迦南地北部的战略与商业重镇，迦南最大的城市，防卫坚固，「素来夏琐在这诸国中是为首的」（书十一10）。迦南人的夏琐包括上城和下城两部分，被约书亚烧毁。后来所罗门重建了上城（王上九15）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656997"/>
            <a:ext cx="7310816" cy="62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62" y="645069"/>
            <a:ext cx="6768638" cy="95884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II.  </a:t>
            </a:r>
            <a:r>
              <a:rPr lang="zh-CN" altLang="en-US" b="1" dirty="0" smtClean="0"/>
              <a:t>以</a:t>
            </a:r>
            <a:r>
              <a:rPr lang="zh-CN" altLang="en-US" b="1" dirty="0"/>
              <a:t>色列人分地（</a:t>
            </a:r>
            <a:r>
              <a:rPr lang="en-US" altLang="zh-CN" b="1" dirty="0"/>
              <a:t>13-21</a:t>
            </a:r>
            <a:r>
              <a:rPr lang="zh-CN" altLang="en-US" b="1" dirty="0"/>
              <a:t>）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72010"/>
            <a:ext cx="9105900" cy="2285690"/>
          </a:xfrm>
        </p:spPr>
        <p:txBody>
          <a:bodyPr>
            <a:noAutofit/>
          </a:bodyPr>
          <a:lstStyle/>
          <a:p>
            <a:pPr marL="788670" lvl="1" indent="-514350">
              <a:buFont typeface="+mj-lt"/>
              <a:buAutoNum type="alphaUcPeriod"/>
            </a:pPr>
            <a:r>
              <a:rPr lang="zh-CN" altLang="en-US" sz="3600" dirty="0" smtClean="0"/>
              <a:t>以</a:t>
            </a:r>
            <a:r>
              <a:rPr lang="zh-CN" altLang="en-US" sz="3600" dirty="0"/>
              <a:t>色</a:t>
            </a:r>
            <a:r>
              <a:rPr lang="zh-CN" altLang="en-US" sz="3600" dirty="0" smtClean="0"/>
              <a:t>列人余下的挑战（</a:t>
            </a:r>
            <a:r>
              <a:rPr lang="en-US" altLang="zh-CN" sz="3600" dirty="0" smtClean="0"/>
              <a:t>13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3600" dirty="0"/>
              <a:t>以色</a:t>
            </a:r>
            <a:r>
              <a:rPr lang="zh-CN" altLang="en-US" sz="3600" dirty="0" smtClean="0"/>
              <a:t>列人承受地土</a:t>
            </a:r>
            <a:r>
              <a:rPr lang="en-US" altLang="zh-CN" sz="3600" dirty="0" smtClean="0"/>
              <a:t>(14-19)</a:t>
            </a:r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3600" dirty="0"/>
              <a:t>以色</a:t>
            </a:r>
            <a:r>
              <a:rPr lang="zh-CN" altLang="en-US" sz="3600" dirty="0" smtClean="0"/>
              <a:t>列人特定的城邑（</a:t>
            </a:r>
            <a:r>
              <a:rPr lang="en-US" altLang="zh-CN" sz="3600" dirty="0" smtClean="0"/>
              <a:t>20-21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99" y="0"/>
            <a:ext cx="7297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062" y="704850"/>
            <a:ext cx="9875520" cy="1085619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III. </a:t>
            </a:r>
            <a:r>
              <a:rPr lang="zh-CN" altLang="en-US" b="1" dirty="0" smtClean="0"/>
              <a:t>以</a:t>
            </a:r>
            <a:r>
              <a:rPr lang="zh-CN" altLang="en-US" b="1" dirty="0"/>
              <a:t>色列人开始在迦南地定居（</a:t>
            </a:r>
            <a:r>
              <a:rPr lang="en-US" altLang="zh-CN" b="1" dirty="0"/>
              <a:t>22-24</a:t>
            </a:r>
            <a:r>
              <a:rPr lang="zh-CN" altLang="en-US" b="1" dirty="0"/>
              <a:t>）</a:t>
            </a:r>
            <a:r>
              <a:rPr lang="en-US" altLang="zh-CN" b="1" dirty="0"/>
              <a:t/>
            </a:r>
            <a:br>
              <a:rPr lang="en-US" altLang="zh-CN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482" y="2044692"/>
            <a:ext cx="10325100" cy="2746602"/>
          </a:xfrm>
        </p:spPr>
        <p:txBody>
          <a:bodyPr>
            <a:noAutofit/>
          </a:bodyPr>
          <a:lstStyle/>
          <a:p>
            <a:pPr marL="788670" lvl="1" indent="-514350">
              <a:buFont typeface="+mj-lt"/>
              <a:buAutoNum type="alphaUcPeriod"/>
            </a:pPr>
            <a:r>
              <a:rPr lang="zh-CN" altLang="en-US" sz="4000" dirty="0" smtClean="0"/>
              <a:t>几乎引起内战的误会（</a:t>
            </a:r>
            <a:r>
              <a:rPr lang="en-US" altLang="zh-CN" sz="4000" dirty="0" smtClean="0"/>
              <a:t>22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4000" dirty="0"/>
              <a:t>约书</a:t>
            </a:r>
            <a:r>
              <a:rPr lang="zh-CN" altLang="en-US" sz="4000" dirty="0" smtClean="0"/>
              <a:t>亚对神子民的最后挑战（</a:t>
            </a:r>
            <a:r>
              <a:rPr lang="en-US" altLang="zh-CN" sz="4000" dirty="0" smtClean="0"/>
              <a:t>23:1-24:27)</a:t>
            </a:r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4000" dirty="0" smtClean="0"/>
              <a:t>三宗埋葬事件（</a:t>
            </a:r>
            <a:r>
              <a:rPr lang="en-US" altLang="zh-CN" sz="4000" dirty="0" smtClean="0"/>
              <a:t>24:28-33)</a:t>
            </a:r>
            <a:endParaRPr lang="en-US" sz="4000" dirty="0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上图：示剑的巨石，被认为可能就是约书亚在示剑与百姓立约所立的大石头（书二十四26-27）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"/>
            <a:ext cx="118681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2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2" y="54519"/>
            <a:ext cx="9875520" cy="958843"/>
          </a:xfrm>
        </p:spPr>
        <p:txBody>
          <a:bodyPr/>
          <a:lstStyle/>
          <a:p>
            <a:r>
              <a:rPr lang="zh-CN" altLang="en-US" dirty="0"/>
              <a:t>大纲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0" y="320448"/>
            <a:ext cx="9105900" cy="6537552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romanUcPeriod"/>
            </a:pPr>
            <a:r>
              <a:rPr lang="zh-CN" altLang="en-US" sz="2400" b="1" dirty="0" smtClean="0"/>
              <a:t>以色列人进占迦南地（</a:t>
            </a:r>
            <a:r>
              <a:rPr lang="en-US" altLang="zh-CN" sz="2400" b="1" dirty="0" smtClean="0"/>
              <a:t>1-12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准</a:t>
            </a:r>
            <a:r>
              <a:rPr lang="zh-CN" altLang="en-US" sz="2000" dirty="0" smtClean="0"/>
              <a:t>备进占（</a:t>
            </a:r>
            <a:r>
              <a:rPr lang="en-US" altLang="zh-CN" sz="2000" dirty="0" smtClean="0"/>
              <a:t>1-5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中</a:t>
            </a:r>
            <a:r>
              <a:rPr lang="zh-CN" altLang="en-US" sz="2000" dirty="0" smtClean="0"/>
              <a:t>部战役（</a:t>
            </a:r>
            <a:r>
              <a:rPr lang="en-US" altLang="zh-CN" sz="2000" dirty="0" smtClean="0"/>
              <a:t>6-9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南</a:t>
            </a:r>
            <a:r>
              <a:rPr lang="zh-CN" altLang="en-US" sz="2000" dirty="0" smtClean="0"/>
              <a:t>部战役（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北</a:t>
            </a:r>
            <a:r>
              <a:rPr lang="zh-CN" altLang="en-US" sz="2000" dirty="0" smtClean="0"/>
              <a:t>部战役（</a:t>
            </a:r>
            <a:r>
              <a:rPr lang="en-US" altLang="zh-CN" sz="2000" dirty="0" smtClean="0"/>
              <a:t>11:1-15)</a:t>
            </a:r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摘</a:t>
            </a:r>
            <a:r>
              <a:rPr lang="zh-CN" altLang="en-US" sz="2000" dirty="0" smtClean="0"/>
              <a:t>要报告（</a:t>
            </a:r>
            <a:r>
              <a:rPr lang="en-US" altLang="zh-CN" sz="2000" dirty="0" smtClean="0"/>
              <a:t>11:16-12:24)</a:t>
            </a:r>
          </a:p>
          <a:p>
            <a:pPr marL="560070" indent="-514350">
              <a:buFont typeface="+mj-lt"/>
              <a:buAutoNum type="romanUcPeriod"/>
            </a:pPr>
            <a:r>
              <a:rPr lang="zh-CN" altLang="en-US" sz="2400" b="1" dirty="0"/>
              <a:t>以色</a:t>
            </a:r>
            <a:r>
              <a:rPr lang="zh-CN" altLang="en-US" sz="2400" b="1" dirty="0" smtClean="0"/>
              <a:t>列人分地（</a:t>
            </a:r>
            <a:r>
              <a:rPr lang="en-US" altLang="zh-CN" sz="2400" b="1" dirty="0" smtClean="0"/>
              <a:t>13-21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以色</a:t>
            </a:r>
            <a:r>
              <a:rPr lang="zh-CN" altLang="en-US" sz="2000" dirty="0" smtClean="0"/>
              <a:t>列人余下的挑战（</a:t>
            </a:r>
            <a:r>
              <a:rPr lang="en-US" altLang="zh-CN" sz="2000" dirty="0" smtClean="0"/>
              <a:t>13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以色</a:t>
            </a:r>
            <a:r>
              <a:rPr lang="zh-CN" altLang="en-US" sz="2000" dirty="0" smtClean="0"/>
              <a:t>列人承受地土</a:t>
            </a:r>
            <a:r>
              <a:rPr lang="en-US" altLang="zh-CN" sz="2000" dirty="0" smtClean="0"/>
              <a:t>(14-19)</a:t>
            </a:r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以色</a:t>
            </a:r>
            <a:r>
              <a:rPr lang="zh-CN" altLang="en-US" sz="2000" dirty="0" smtClean="0"/>
              <a:t>列人特定的城邑（</a:t>
            </a:r>
            <a:r>
              <a:rPr lang="en-US" altLang="zh-CN" sz="2000" dirty="0" smtClean="0"/>
              <a:t>20-21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560070" indent="-514350">
              <a:buFont typeface="+mj-lt"/>
              <a:buAutoNum type="romanUcPeriod"/>
            </a:pPr>
            <a:r>
              <a:rPr lang="zh-CN" altLang="en-US" sz="2400" b="1" dirty="0" smtClean="0"/>
              <a:t>以色列人开始在迦南地定居（</a:t>
            </a:r>
            <a:r>
              <a:rPr lang="en-US" altLang="zh-CN" sz="2400" b="1" dirty="0" smtClean="0"/>
              <a:t>22-24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几</a:t>
            </a:r>
            <a:r>
              <a:rPr lang="zh-CN" altLang="en-US" sz="2000" dirty="0" smtClean="0"/>
              <a:t>乎引起内战的误会（</a:t>
            </a:r>
            <a:r>
              <a:rPr lang="en-US" altLang="zh-CN" sz="2000" dirty="0" smtClean="0"/>
              <a:t>22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/>
              <a:t>约书</a:t>
            </a:r>
            <a:r>
              <a:rPr lang="zh-CN" altLang="en-US" sz="2000" dirty="0" smtClean="0"/>
              <a:t>亚对神子民的最后挑战（</a:t>
            </a:r>
            <a:r>
              <a:rPr lang="en-US" altLang="zh-CN" sz="2000" dirty="0" smtClean="0"/>
              <a:t>23:1-24:27)</a:t>
            </a:r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2000" dirty="0" smtClean="0"/>
              <a:t>三宗埋葬事件（</a:t>
            </a:r>
            <a:r>
              <a:rPr lang="en-US" altLang="zh-CN" sz="2000" dirty="0" smtClean="0"/>
              <a:t>24:28-33)</a:t>
            </a:r>
            <a:endParaRPr lang="en-US" sz="2000" dirty="0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766" y="1632436"/>
            <a:ext cx="9105900" cy="3917707"/>
          </a:xfrm>
        </p:spPr>
        <p:txBody>
          <a:bodyPr>
            <a:noAutofit/>
          </a:bodyPr>
          <a:lstStyle/>
          <a:p>
            <a:pPr marL="788670" lvl="1" indent="-514350">
              <a:buFont typeface="+mj-lt"/>
              <a:buAutoNum type="alphaUcPeriod"/>
            </a:pPr>
            <a:r>
              <a:rPr lang="zh-CN" altLang="en-US" sz="4000" b="1" dirty="0" smtClean="0"/>
              <a:t>准备进占（</a:t>
            </a:r>
            <a:r>
              <a:rPr lang="en-US" altLang="zh-CN" sz="4000" b="1" dirty="0" smtClean="0"/>
              <a:t>1-5</a:t>
            </a:r>
            <a:r>
              <a:rPr lang="zh-CN" altLang="en-US" sz="4000" b="1" dirty="0" smtClean="0"/>
              <a:t>）</a:t>
            </a:r>
            <a:endParaRPr lang="en-US" altLang="zh-CN" sz="4000" b="1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4000" b="1" dirty="0"/>
              <a:t>中</a:t>
            </a:r>
            <a:r>
              <a:rPr lang="zh-CN" altLang="en-US" sz="4000" b="1" dirty="0" smtClean="0"/>
              <a:t>部战役（</a:t>
            </a:r>
            <a:r>
              <a:rPr lang="en-US" altLang="zh-CN" sz="4000" b="1" dirty="0" smtClean="0"/>
              <a:t>6-9</a:t>
            </a:r>
            <a:r>
              <a:rPr lang="zh-CN" altLang="en-US" sz="4000" b="1" dirty="0" smtClean="0"/>
              <a:t>）</a:t>
            </a:r>
            <a:endParaRPr lang="en-US" altLang="zh-CN" sz="4000" b="1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4000" b="1" dirty="0"/>
              <a:t>南</a:t>
            </a:r>
            <a:r>
              <a:rPr lang="zh-CN" altLang="en-US" sz="4000" b="1" dirty="0" smtClean="0"/>
              <a:t>部战役（</a:t>
            </a:r>
            <a:r>
              <a:rPr lang="en-US" altLang="zh-CN" sz="4000" b="1" dirty="0" smtClean="0"/>
              <a:t>10</a:t>
            </a:r>
            <a:r>
              <a:rPr lang="zh-CN" altLang="en-US" sz="4000" b="1" dirty="0" smtClean="0"/>
              <a:t>）</a:t>
            </a:r>
            <a:endParaRPr lang="en-US" altLang="zh-CN" sz="4000" b="1" dirty="0" smtClean="0"/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4000" b="1" dirty="0"/>
              <a:t>北</a:t>
            </a:r>
            <a:r>
              <a:rPr lang="zh-CN" altLang="en-US" sz="4000" b="1" dirty="0" smtClean="0"/>
              <a:t>部战役（</a:t>
            </a:r>
            <a:r>
              <a:rPr lang="en-US" altLang="zh-CN" sz="4000" b="1" dirty="0" smtClean="0"/>
              <a:t>11:1-15)</a:t>
            </a:r>
          </a:p>
          <a:p>
            <a:pPr marL="788670" lvl="1" indent="-514350">
              <a:buFont typeface="+mj-lt"/>
              <a:buAutoNum type="alphaUcPeriod"/>
            </a:pPr>
            <a:r>
              <a:rPr lang="zh-CN" altLang="en-US" sz="4000" b="1" dirty="0"/>
              <a:t>摘</a:t>
            </a:r>
            <a:r>
              <a:rPr lang="zh-CN" altLang="en-US" sz="4000" b="1" dirty="0" smtClean="0"/>
              <a:t>要报告（</a:t>
            </a:r>
            <a:r>
              <a:rPr lang="en-US" altLang="zh-CN" sz="4000" b="1" dirty="0" smtClean="0"/>
              <a:t>11:16-12:24)</a:t>
            </a:r>
            <a:endParaRPr lang="en-US" sz="4000" b="1" dirty="0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39339" y="552700"/>
            <a:ext cx="6628361" cy="958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60070" indent="-514350">
              <a:buFont typeface="+mj-lt"/>
              <a:buAutoNum type="romanUcPeriod"/>
            </a:pPr>
            <a:r>
              <a:rPr lang="zh-CN" altLang="en-US" b="1" dirty="0"/>
              <a:t>以色列人进占迦南地（</a:t>
            </a:r>
            <a:r>
              <a:rPr lang="en-US" altLang="zh-CN" b="1" dirty="0"/>
              <a:t>1-12</a:t>
            </a:r>
            <a:r>
              <a:rPr lang="zh-CN" altLang="en-US" b="1" dirty="0"/>
              <a:t>）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5119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s://cmcbiblereading.com/wp-content/uploads/2018/12/jordan-river-valley.jpg?w=6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11261"/>
            <a:ext cx="11125200" cy="673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上图：1935年2月耶利哥附近艾伦比桥（Allenby Bridge）的约旦河宽阔河面，水面已经接近艾伦比桥面，印证了「约旦河水在收割的日子涨过两岸」（书三15）。由于两岸的过度抽取，现代约旦河的河面已经大大变窄。根据2010年耶路撒冷邮报的报道，约旦河的年水量只有100年前的3%：20世纪初的年流量是13亿立方米，现在的年流量只有3千万立方米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1"/>
            <a:ext cx="7629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上图：重建于1930年代的艾伦比桥（Allenby Bridge），可以看出非洪水季节约旦河的水面宽度、高度。艾伦比桥又名侯赛因国王桥（King Hussein Bridge），横跨耶利哥附近的约旦河，通往约旦。艾伦比桥由英国将军Edmund Allenby始建于1918年，后经反复破坏、重建，目前是西岸（West Bank）巴勒斯坦人唯一的出境关口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" y="0"/>
            <a:ext cx="7048768" cy="485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上图：约旦河谷一处可能是吉甲的遗址。考古学家在耶利哥平原发现了5处类似的地方，都有大型的石头围墙结构，以上是其中一处。十二块从约旦河里用肩扛上来的石头，在这种地方显得很不起眼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3824" cy="675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.careerengine.us/api/aov2/https%3A_%7C__%7C_mmbiz.qpic.cn_%7C_sz_mmbiz_png_%7C_Wtc7V2YK34MyrJrrONLFyTN011fPsibNjKNczyCmeHb25HMBZDlLA1ZMKv8icib9OiceGX9e8kzPmJTncd3sEJ7KOQ_%7C_640%3Fwx_fmt%3D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上图：根据以上照片所绘的复原图。耶利哥的城墙倒塌了，石头护墙和其上的泥砖墙裂开，倒下的泥砖堆成坡道，攻城者可以长驱直入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4" y="-144463"/>
            <a:ext cx="5818716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上图：1900年代，德国考古学家Ernest Sellin和Carl Watzinger挖掘耶利哥废墟时拍摄的城墙上的房屋。耶利哥有内外两层城墙，照片中右下方的外层石头护墙大约有4.5米高，护墙上方是泥砖墙，砖墙后面、内外城墙之间的斜坡上建有房屋。这些房屋可能是穷人住的，墙壁只有一块砖厚，喇合的家就在类似的房子里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" y="160338"/>
            <a:ext cx="5951009" cy="64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data:image/gif;base64,R0lGODlhAQABAID/AMDAwAAAACH5BAEAAAAALAAAAAABAAEAAAICRAEAOw=="/>
          <p:cNvSpPr>
            <a:spLocks noChangeAspect="1" noChangeArrowheads="1"/>
          </p:cNvSpPr>
          <p:nvPr/>
        </p:nvSpPr>
        <p:spPr bwMode="auto">
          <a:xfrm>
            <a:off x="7242629" y="102074"/>
            <a:ext cx="218374" cy="2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29" y="0"/>
            <a:ext cx="9372600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.careerengine.us/api/aov2/https%3A_%7C__%7C_mmbiz.qpic.cn_%7C_sz_mmbiz_png_%7C_Wtc7V2YK34MyrJrrONLFyTN011fPsibNjKNczyCmeHb25HMBZDlLA1ZMKv8icib9OiceGX9e8kzPmJTncd3sEJ7KOQ_%7C_640%3Fwx_fmt%3D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上图：「示剑城」位于迦南地中部、以巴路和基利心山之间的隘口，主前2500-2250年的叙利亚埃勃拉泥版（Ebla Tablets）和主前1880-1840年的埃及Sebek-khu石碑（Sebek-khu Stele）中都提到过示剑城。示剑城位于南北和东西贸易干道的交叉口，是一个商业中心，交易葡萄、橄榄、小麦、牲畜和陶器。该城因有许多泉水，土地很肥沃，所以物产丰富。现在这里是一个巴勒斯坦城市Nablus，郊区的Tell Balata遗址被认为就是古代的示剑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575272" cy="47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上图：示剑在迦南地的位置。亚伯兰可能是从约旦河东进入迦南地，第一站到了「示剑」。「示剑」位于迦南地中央、以巴路和基利心山之间，是迦南地南北道路和东西道路的十字路口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55" y="2991474"/>
            <a:ext cx="5441245" cy="37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2354</TotalTime>
  <Words>1504</Words>
  <Application>Microsoft Office PowerPoint</Application>
  <PresentationFormat>Widescreen</PresentationFormat>
  <Paragraphs>60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DengXian</vt:lpstr>
      <vt:lpstr>幼圆</vt:lpstr>
      <vt:lpstr>Arial</vt:lpstr>
      <vt:lpstr>Calibri</vt:lpstr>
      <vt:lpstr>Century Gothic</vt:lpstr>
      <vt:lpstr>Wingdings 3</vt:lpstr>
      <vt:lpstr>Wisp</vt:lpstr>
      <vt:lpstr>背景</vt:lpstr>
      <vt:lpstr>大纲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 以色列人分地（13-21） </vt:lpstr>
      <vt:lpstr>PowerPoint Presentation</vt:lpstr>
      <vt:lpstr>III. 以色列人开始在迦南地定居（22-24） </vt:lpstr>
      <vt:lpstr>PowerPoint Presentation</vt:lpstr>
    </vt:vector>
  </TitlesOfParts>
  <Company>eHealth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Fang</dc:creator>
  <cp:lastModifiedBy>Sheng Fang</cp:lastModifiedBy>
  <cp:revision>27</cp:revision>
  <dcterms:created xsi:type="dcterms:W3CDTF">2022-01-28T23:29:44Z</dcterms:created>
  <dcterms:modified xsi:type="dcterms:W3CDTF">2022-01-30T14:44:40Z</dcterms:modified>
</cp:coreProperties>
</file>